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3"/>
  </p:notesMasterIdLst>
  <p:sldIdLst>
    <p:sldId id="347" r:id="rId2"/>
    <p:sldId id="256" r:id="rId3"/>
    <p:sldId id="267" r:id="rId4"/>
    <p:sldId id="355" r:id="rId5"/>
    <p:sldId id="348" r:id="rId6"/>
    <p:sldId id="350" r:id="rId7"/>
    <p:sldId id="351" r:id="rId8"/>
    <p:sldId id="352" r:id="rId9"/>
    <p:sldId id="353" r:id="rId10"/>
    <p:sldId id="354" r:id="rId11"/>
    <p:sldId id="349" r:id="rId12"/>
    <p:sldId id="358" r:id="rId13"/>
    <p:sldId id="359" r:id="rId14"/>
    <p:sldId id="360" r:id="rId15"/>
    <p:sldId id="361" r:id="rId16"/>
    <p:sldId id="362" r:id="rId17"/>
    <p:sldId id="363" r:id="rId18"/>
    <p:sldId id="364" r:id="rId19"/>
    <p:sldId id="365" r:id="rId20"/>
    <p:sldId id="366" r:id="rId21"/>
    <p:sldId id="367" r:id="rId22"/>
    <p:sldId id="266" r:id="rId23"/>
    <p:sldId id="368" r:id="rId24"/>
    <p:sldId id="369" r:id="rId25"/>
    <p:sldId id="371" r:id="rId26"/>
    <p:sldId id="372" r:id="rId27"/>
    <p:sldId id="373" r:id="rId28"/>
    <p:sldId id="377" r:id="rId29"/>
    <p:sldId id="374" r:id="rId30"/>
    <p:sldId id="375" r:id="rId31"/>
    <p:sldId id="376" r:id="rId32"/>
    <p:sldId id="378" r:id="rId33"/>
    <p:sldId id="326" r:id="rId34"/>
    <p:sldId id="379" r:id="rId35"/>
    <p:sldId id="380" r:id="rId36"/>
    <p:sldId id="381" r:id="rId37"/>
    <p:sldId id="382" r:id="rId38"/>
    <p:sldId id="383" r:id="rId39"/>
    <p:sldId id="384" r:id="rId40"/>
    <p:sldId id="385" r:id="rId41"/>
    <p:sldId id="38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92883" autoAdjust="0"/>
  </p:normalViewPr>
  <p:slideViewPr>
    <p:cSldViewPr snapToGrid="0">
      <p:cViewPr varScale="1">
        <p:scale>
          <a:sx n="90" d="100"/>
          <a:sy n="90" d="100"/>
        </p:scale>
        <p:origin x="5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9B572-5F4D-4B8A-81AC-6ABE5E412BD5}" type="datetimeFigureOut">
              <a:rPr lang="en-US" smtClean="0"/>
              <a:t>10/22/2019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4833A-0211-497F-8302-F58BB46B8DDB}" type="slidenum">
              <a:rPr lang="en-US" smtClean="0"/>
              <a:t>‹#›</a:t>
            </a:fld>
            <a:endParaRPr lang="en-US"/>
          </a:p>
        </p:txBody>
      </p:sp>
    </p:spTree>
    <p:extLst>
      <p:ext uri="{BB962C8B-B14F-4D97-AF65-F5344CB8AC3E}">
        <p14:creationId xmlns:p14="http://schemas.microsoft.com/office/powerpoint/2010/main" val="3631931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laboscoc.org/policies-and-procedur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glevine@lhc.la.gov"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abraniff@lhc.la.gov" TargetMode="External"/><Relationship Id="rId2" Type="http://schemas.openxmlformats.org/officeDocument/2006/relationships/hyperlink" Target="mailto:cboykin@lhc.la.gov" TargetMode="External"/><Relationship Id="rId1" Type="http://schemas.openxmlformats.org/officeDocument/2006/relationships/slideLayout" Target="../slideLayouts/slideLayout1.xml"/><Relationship Id="rId5" Type="http://schemas.openxmlformats.org/officeDocument/2006/relationships/hyperlink" Target="mailto:glevine@lhc.la.gov" TargetMode="External"/><Relationship Id="rId4" Type="http://schemas.openxmlformats.org/officeDocument/2006/relationships/hyperlink" Target="mailto:vlacy@lhc.la.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glevine@lhc.l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Good morning!</a:t>
            </a:r>
            <a:br>
              <a:rPr lang="en-US" dirty="0" smtClean="0"/>
            </a:br>
            <a:r>
              <a:rPr lang="en-US" dirty="0"/>
              <a:t/>
            </a:r>
            <a:br>
              <a:rPr lang="en-US" dirty="0"/>
            </a:br>
            <a:r>
              <a:rPr lang="en-US" dirty="0" smtClean="0"/>
              <a:t>Please mute your phone/microphone. </a:t>
            </a:r>
            <a:br>
              <a:rPr lang="en-US" dirty="0" smtClean="0"/>
            </a:br>
            <a:r>
              <a:rPr lang="en-US" dirty="0" smtClean="0"/>
              <a:t/>
            </a:r>
            <a:br>
              <a:rPr lang="en-US" dirty="0" smtClean="0"/>
            </a:br>
            <a:r>
              <a:rPr lang="en-US" dirty="0" smtClean="0"/>
              <a:t>We’ll begin just after 9 AM.</a:t>
            </a:r>
            <a:br>
              <a:rPr lang="en-US" dirty="0" smtClean="0"/>
            </a:br>
            <a:r>
              <a:rPr lang="en-US" dirty="0"/>
              <a:t/>
            </a:r>
            <a:br>
              <a:rPr lang="en-US" dirty="0"/>
            </a:br>
            <a:r>
              <a:rPr lang="en-US" dirty="0" smtClean="0"/>
              <a:t>Thanks!</a:t>
            </a:r>
            <a:endParaRPr lang="en-US" dirty="0"/>
          </a:p>
        </p:txBody>
      </p:sp>
    </p:spTree>
    <p:extLst>
      <p:ext uri="{BB962C8B-B14F-4D97-AF65-F5344CB8AC3E}">
        <p14:creationId xmlns:p14="http://schemas.microsoft.com/office/powerpoint/2010/main" val="1201107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a:t>
            </a:r>
            <a:endParaRPr lang="en-US" dirty="0"/>
          </a:p>
        </p:txBody>
      </p:sp>
    </p:spTree>
    <p:extLst>
      <p:ext uri="{BB962C8B-B14F-4D97-AF65-F5344CB8AC3E}">
        <p14:creationId xmlns:p14="http://schemas.microsoft.com/office/powerpoint/2010/main" val="139482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 last year</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Last year, the LA BOSCOC was awarded $18,368,336 in CoC Program funds, of which $1,093,851 was new funding.</a:t>
            </a:r>
          </a:p>
          <a:p>
            <a:pPr marL="0" indent="0">
              <a:buNone/>
            </a:pPr>
            <a:endParaRPr lang="en-US" sz="2000" b="1" dirty="0"/>
          </a:p>
          <a:p>
            <a:pPr marL="0" indent="0">
              <a:buNone/>
            </a:pPr>
            <a:r>
              <a:rPr lang="en-US" sz="2000" dirty="0" smtClean="0"/>
              <a:t>All of that funding is now online or coming online.</a:t>
            </a:r>
          </a:p>
          <a:p>
            <a:pPr marL="0" indent="0">
              <a:buNone/>
            </a:pPr>
            <a:endParaRPr lang="en-US" sz="2000" dirty="0"/>
          </a:p>
          <a:p>
            <a:pPr marL="0" indent="0">
              <a:buNone/>
            </a:pPr>
            <a:r>
              <a:rPr lang="en-US" sz="2000" dirty="0" smtClean="0"/>
              <a:t>This is how it breaks down by Region.</a:t>
            </a:r>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2287171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Baton Rouge</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Empower 225 -- $231,470</a:t>
            </a:r>
          </a:p>
          <a:p>
            <a:r>
              <a:rPr lang="en-US" sz="2000" dirty="0" smtClean="0"/>
              <a:t>Target population: youth</a:t>
            </a:r>
          </a:p>
          <a:p>
            <a:r>
              <a:rPr lang="en-US" sz="2000" dirty="0" smtClean="0"/>
              <a:t>12 new RRH units plus case management</a:t>
            </a:r>
          </a:p>
          <a:p>
            <a:r>
              <a:rPr lang="en-US" sz="2000" dirty="0" smtClean="0"/>
              <a:t>0.5 FTEs new outreach</a:t>
            </a:r>
          </a:p>
          <a:p>
            <a:pPr marL="0" indent="0">
              <a:buNone/>
            </a:pPr>
            <a:endParaRPr lang="en-US" sz="2000" b="1" dirty="0" smtClean="0"/>
          </a:p>
          <a:p>
            <a:pPr marL="0" indent="0">
              <a:buNone/>
            </a:pPr>
            <a:r>
              <a:rPr lang="en-US" sz="2000" b="1" dirty="0" smtClean="0"/>
              <a:t>Louisiana Housing Corporation -- $242,787</a:t>
            </a:r>
          </a:p>
          <a:p>
            <a:r>
              <a:rPr lang="en-US" sz="2000" dirty="0" smtClean="0"/>
              <a:t>Target population: general population</a:t>
            </a:r>
          </a:p>
          <a:p>
            <a:r>
              <a:rPr lang="en-US" sz="2000" dirty="0" smtClean="0"/>
              <a:t>8 new RRH units plus case management</a:t>
            </a:r>
          </a:p>
          <a:p>
            <a:r>
              <a:rPr lang="en-US" sz="2000" dirty="0" smtClean="0"/>
              <a:t>1.0 FTEs new outreach</a:t>
            </a:r>
          </a:p>
          <a:p>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3648861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Baton Rouge (</a:t>
            </a:r>
            <a:r>
              <a:rPr lang="en-US" dirty="0" err="1" smtClean="0"/>
              <a:t>cont</a:t>
            </a:r>
            <a:r>
              <a:rPr lang="en-US" dirty="0" smtClean="0"/>
              <a:t>)</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Start Corporation -- $297,588</a:t>
            </a:r>
          </a:p>
          <a:p>
            <a:r>
              <a:rPr lang="en-US" sz="2000" dirty="0" smtClean="0"/>
              <a:t>Target population: chronically homeless</a:t>
            </a:r>
          </a:p>
          <a:p>
            <a:r>
              <a:rPr lang="en-US" sz="2000" dirty="0" smtClean="0"/>
              <a:t>20 new PSH units plus case management</a:t>
            </a:r>
          </a:p>
          <a:p>
            <a:r>
              <a:rPr lang="en-US" sz="2000" dirty="0" smtClean="0"/>
              <a:t>0.5 FTEs new outreach</a:t>
            </a:r>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1042700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Houma</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Terrebonne Parish Consolidated Government -- $144,828</a:t>
            </a:r>
          </a:p>
          <a:p>
            <a:r>
              <a:rPr lang="en-US" sz="2000" dirty="0" smtClean="0"/>
              <a:t>Target population: general population</a:t>
            </a:r>
          </a:p>
          <a:p>
            <a:r>
              <a:rPr lang="en-US" sz="2000" dirty="0" smtClean="0"/>
              <a:t>13 new RRH units plus case management</a:t>
            </a:r>
          </a:p>
          <a:p>
            <a:r>
              <a:rPr lang="en-US" sz="2000" dirty="0" smtClean="0"/>
              <a:t>0.5 FTEs new outreach</a:t>
            </a:r>
          </a:p>
          <a:p>
            <a:endParaRPr lang="en-US" sz="2000" dirty="0"/>
          </a:p>
          <a:p>
            <a:pPr marL="0" indent="0">
              <a:buNone/>
            </a:pPr>
            <a:r>
              <a:rPr lang="en-US" sz="2000" b="1" dirty="0" smtClean="0"/>
              <a:t>Louisiana Housing Corporation -- $77,178</a:t>
            </a:r>
          </a:p>
          <a:p>
            <a:r>
              <a:rPr lang="en-US" sz="2000" dirty="0" smtClean="0"/>
              <a:t>HMIS services and support for the Houma Region</a:t>
            </a:r>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2435452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Plaquemines/St. Bernard</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Family Violence Program of St. Bernard (formerly St. Bernard Battered Women’s Program) -- $100,000</a:t>
            </a:r>
          </a:p>
          <a:p>
            <a:r>
              <a:rPr lang="en-US" sz="2000" dirty="0" smtClean="0"/>
              <a:t>Coordinated Entry services (intake, assessment, referral) for people fleeing domestic violence</a:t>
            </a:r>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916992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 this year</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This year, the LA BOSCOC applied for $19,774,539 in CoC Program funding, of which $1,578,927 is new funding.</a:t>
            </a:r>
          </a:p>
          <a:p>
            <a:pPr marL="0" indent="0">
              <a:buNone/>
            </a:pPr>
            <a:endParaRPr lang="en-US" sz="2000" b="1" dirty="0"/>
          </a:p>
          <a:p>
            <a:pPr marL="0" indent="0">
              <a:buNone/>
            </a:pPr>
            <a:r>
              <a:rPr lang="en-US" sz="2000" dirty="0" smtClean="0"/>
              <a:t>We expect HUD to announce awards sometime in the first half of 2020. We expect funding to come online soon after that announcement.</a:t>
            </a:r>
          </a:p>
          <a:p>
            <a:pPr marL="0" indent="0">
              <a:buNone/>
            </a:pPr>
            <a:endParaRPr lang="en-US" sz="2000" dirty="0"/>
          </a:p>
          <a:p>
            <a:pPr marL="0" indent="0">
              <a:buNone/>
            </a:pPr>
            <a:r>
              <a:rPr lang="en-US" sz="2000" dirty="0" smtClean="0"/>
              <a:t>This is how it breaks down by Region.</a:t>
            </a:r>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3473699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Baton Rouge</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sz="2000" b="1" dirty="0" smtClean="0"/>
              <a:t>Youth Oasis -- $205,669</a:t>
            </a:r>
          </a:p>
          <a:p>
            <a:r>
              <a:rPr lang="en-US" sz="2000" dirty="0" smtClean="0"/>
              <a:t>Target population: youth</a:t>
            </a:r>
          </a:p>
          <a:p>
            <a:r>
              <a:rPr lang="en-US" sz="2000" dirty="0" smtClean="0"/>
              <a:t>10 new TH-RRH units</a:t>
            </a:r>
          </a:p>
          <a:p>
            <a:r>
              <a:rPr lang="en-US" sz="2000" dirty="0" smtClean="0"/>
              <a:t>0.5 FTEs new outreach</a:t>
            </a:r>
          </a:p>
          <a:p>
            <a:pPr marL="0" indent="0">
              <a:buNone/>
            </a:pPr>
            <a:endParaRPr lang="en-US" sz="2000" b="1" dirty="0" smtClean="0"/>
          </a:p>
          <a:p>
            <a:pPr marL="0" indent="0">
              <a:buNone/>
            </a:pPr>
            <a:r>
              <a:rPr lang="en-US" sz="2000" b="1" dirty="0" smtClean="0"/>
              <a:t>Louisiana Housing Corporation -- $224,942</a:t>
            </a:r>
          </a:p>
          <a:p>
            <a:r>
              <a:rPr lang="en-US" sz="2000" dirty="0" smtClean="0"/>
              <a:t>$150,000 in Coordinated Entry funding for the One Stop (Start Corporation)</a:t>
            </a:r>
          </a:p>
          <a:p>
            <a:r>
              <a:rPr lang="en-US" sz="2000" dirty="0" smtClean="0"/>
              <a:t>$74,942 in Coordinated Entry funding to help participants become document ready before referral (St. Vincent de Paul)</a:t>
            </a:r>
          </a:p>
          <a:p>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2257537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Houma</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The Haven -- $463,967</a:t>
            </a:r>
          </a:p>
          <a:p>
            <a:r>
              <a:rPr lang="en-US" sz="2000" dirty="0" smtClean="0"/>
              <a:t>Target population: DV</a:t>
            </a:r>
          </a:p>
          <a:p>
            <a:r>
              <a:rPr lang="en-US" sz="2000" dirty="0" smtClean="0"/>
              <a:t>24 new RRH units plus case management</a:t>
            </a:r>
          </a:p>
          <a:p>
            <a:r>
              <a:rPr lang="en-US" sz="2000" dirty="0" smtClean="0"/>
              <a:t>0.5 FTEs new outreach</a:t>
            </a:r>
          </a:p>
          <a:p>
            <a:pPr marL="0" indent="0">
              <a:buNone/>
            </a:pPr>
            <a:endParaRPr lang="en-US" sz="2000" b="1" dirty="0" smtClean="0"/>
          </a:p>
          <a:p>
            <a:pPr marL="0" indent="0">
              <a:buNone/>
            </a:pPr>
            <a:r>
              <a:rPr lang="en-US" sz="2000" b="1" dirty="0" smtClean="0"/>
              <a:t>Louisiana Housing Corporation -- $150,000</a:t>
            </a:r>
          </a:p>
          <a:p>
            <a:r>
              <a:rPr lang="en-US" sz="2000" dirty="0" smtClean="0"/>
              <a:t>$150,000 in Coordinated Entry funding (Start Corporation)</a:t>
            </a:r>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4232597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Lake Charles</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The Education and Treatment Council -- $463,967</a:t>
            </a:r>
          </a:p>
          <a:p>
            <a:r>
              <a:rPr lang="en-US" sz="2000" dirty="0" smtClean="0"/>
              <a:t>Target population: youth and families</a:t>
            </a:r>
          </a:p>
          <a:p>
            <a:r>
              <a:rPr lang="en-US" sz="2000" dirty="0" smtClean="0"/>
              <a:t>13 new RRH units plus case management</a:t>
            </a:r>
          </a:p>
          <a:p>
            <a:r>
              <a:rPr lang="en-US" sz="2000" dirty="0" smtClean="0"/>
              <a:t>0.25 FTEs new outreach</a:t>
            </a:r>
            <a:endParaRPr lang="en-US" sz="2400" dirty="0"/>
          </a:p>
          <a:p>
            <a:pPr marL="0" indent="0">
              <a:buNone/>
            </a:pPr>
            <a:endParaRPr lang="en-US" dirty="0" smtClean="0"/>
          </a:p>
        </p:txBody>
      </p:sp>
    </p:spTree>
    <p:extLst>
      <p:ext uri="{BB962C8B-B14F-4D97-AF65-F5344CB8AC3E}">
        <p14:creationId xmlns:p14="http://schemas.microsoft.com/office/powerpoint/2010/main" val="1102118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Louisiana Balance of State Continuum of Care</a:t>
            </a:r>
            <a:br>
              <a:rPr lang="en-US" dirty="0" smtClean="0"/>
            </a:br>
            <a:r>
              <a:rPr lang="en-US" dirty="0" smtClean="0"/>
              <a:t>General Meeting Oct ‘19</a:t>
            </a:r>
            <a:endParaRPr lang="en-US" dirty="0"/>
          </a:p>
        </p:txBody>
      </p:sp>
      <p:sp>
        <p:nvSpPr>
          <p:cNvPr id="3" name="Subtitle 2"/>
          <p:cNvSpPr>
            <a:spLocks noGrp="1"/>
          </p:cNvSpPr>
          <p:nvPr>
            <p:ph type="subTitle" idx="1"/>
          </p:nvPr>
        </p:nvSpPr>
        <p:spPr/>
        <p:txBody>
          <a:bodyPr>
            <a:normAutofit/>
          </a:bodyPr>
          <a:lstStyle/>
          <a:p>
            <a:r>
              <a:rPr lang="en-US" dirty="0" smtClean="0"/>
              <a:t>CoC Staff Presenter: Gordon Levine, Continuum of Care Manager</a:t>
            </a:r>
            <a:endParaRPr lang="en-US" dirty="0"/>
          </a:p>
        </p:txBody>
      </p:sp>
    </p:spTree>
    <p:extLst>
      <p:ext uri="{BB962C8B-B14F-4D97-AF65-F5344CB8AC3E}">
        <p14:creationId xmlns:p14="http://schemas.microsoft.com/office/powerpoint/2010/main" val="4132165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Natchitoches/ Sabine</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Louisiana Housing Corporation -- $150,000</a:t>
            </a:r>
          </a:p>
          <a:p>
            <a:r>
              <a:rPr lang="en-US" sz="2000" dirty="0" smtClean="0"/>
              <a:t>$150,000 in Coordinated Entry funding (Start Corporation)</a:t>
            </a:r>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462649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CoC Program report: Plaquemines/St. Bernard</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Louisiana Housing Corporation -- $150,000</a:t>
            </a:r>
          </a:p>
          <a:p>
            <a:r>
              <a:rPr lang="en-US" sz="2000" dirty="0" smtClean="0"/>
              <a:t>$150,000 in Coordinated Entry funding (Start Corporation)</a:t>
            </a:r>
            <a:endParaRPr lang="en-US" sz="2000" dirty="0"/>
          </a:p>
          <a:p>
            <a:endParaRPr lang="en-US" sz="2400" dirty="0"/>
          </a:p>
          <a:p>
            <a:pPr marL="0" indent="0">
              <a:buNone/>
            </a:pPr>
            <a:endParaRPr lang="en-US" dirty="0" smtClean="0"/>
          </a:p>
        </p:txBody>
      </p:sp>
    </p:spTree>
    <p:extLst>
      <p:ext uri="{BB962C8B-B14F-4D97-AF65-F5344CB8AC3E}">
        <p14:creationId xmlns:p14="http://schemas.microsoft.com/office/powerpoint/2010/main" val="2772400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Policy Changes – Written Standards</a:t>
            </a:r>
            <a:endParaRPr lang="en-US" dirty="0"/>
          </a:p>
        </p:txBody>
      </p:sp>
    </p:spTree>
    <p:extLst>
      <p:ext uri="{BB962C8B-B14F-4D97-AF65-F5344CB8AC3E}">
        <p14:creationId xmlns:p14="http://schemas.microsoft.com/office/powerpoint/2010/main" val="849972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Written Standards (version 2.0) </a:t>
            </a:r>
            <a:r>
              <a:rPr lang="en-US" sz="2000" dirty="0" smtClean="0"/>
              <a:t>is a significant overhaul; it provides the first large update to standards originally written in 2015</a:t>
            </a:r>
          </a:p>
          <a:p>
            <a:pPr marL="0" indent="0">
              <a:buNone/>
            </a:pPr>
            <a:endParaRPr lang="en-US" sz="2000" dirty="0" smtClean="0"/>
          </a:p>
          <a:p>
            <a:pPr marL="0" indent="0">
              <a:buNone/>
            </a:pPr>
            <a:r>
              <a:rPr lang="en-US" sz="2000" dirty="0" smtClean="0"/>
              <a:t>Most changes are NOT news; they either reiterate or clarify existing requirements (local or federal)</a:t>
            </a:r>
          </a:p>
          <a:p>
            <a:pPr marL="0" indent="0">
              <a:buNone/>
            </a:pPr>
            <a:endParaRPr lang="en-US" sz="2000" dirty="0"/>
          </a:p>
          <a:p>
            <a:pPr marL="0" indent="0">
              <a:buNone/>
            </a:pPr>
            <a:r>
              <a:rPr lang="en-US" sz="2000" b="1" dirty="0" smtClean="0"/>
              <a:t>This should be foundational reading for EVERY CoC Program and ESG project </a:t>
            </a:r>
            <a:r>
              <a:rPr lang="en-US" sz="2000" dirty="0" smtClean="0"/>
              <a:t>– and we strongly encourage other homeless projects to read, understand, and consider implementing these standards</a:t>
            </a:r>
            <a:endParaRPr lang="en-US" sz="2000" b="1"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6364721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Selected changes</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For all projects</a:t>
            </a:r>
          </a:p>
          <a:p>
            <a:r>
              <a:rPr lang="en-US" sz="2000" dirty="0" smtClean="0"/>
              <a:t>Required to have written policies and procedures</a:t>
            </a:r>
          </a:p>
          <a:p>
            <a:r>
              <a:rPr lang="en-US" sz="2000" dirty="0" smtClean="0"/>
              <a:t>Cannot require a specific kind of ID at project entry</a:t>
            </a:r>
          </a:p>
          <a:p>
            <a:r>
              <a:rPr lang="en-US" sz="2000" dirty="0" smtClean="0"/>
              <a:t>Cannot require participants to be citizens or permanent residents of the United States</a:t>
            </a:r>
          </a:p>
          <a:p>
            <a:r>
              <a:rPr lang="en-US" sz="2000" dirty="0" smtClean="0"/>
              <a:t>New VAWA language must be included in all leases/occupancy agreements</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3508904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Selected changes</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Emergency Shelter projects</a:t>
            </a:r>
          </a:p>
          <a:p>
            <a:r>
              <a:rPr lang="en-US" sz="2000" dirty="0"/>
              <a:t>I</a:t>
            </a:r>
            <a:r>
              <a:rPr lang="en-US" sz="2000" dirty="0" smtClean="0"/>
              <a:t>nformation about Emergency Shelter’s different standard of documentation for homelessness as compared to other projects</a:t>
            </a:r>
          </a:p>
          <a:p>
            <a:r>
              <a:rPr lang="en-US" sz="2000" dirty="0" smtClean="0"/>
              <a:t>Additional termination requirements</a:t>
            </a:r>
          </a:p>
          <a:p>
            <a:pPr marL="0" indent="0">
              <a:buNone/>
            </a:pPr>
            <a:endParaRPr lang="en-US" sz="2000" dirty="0" smtClean="0"/>
          </a:p>
          <a:p>
            <a:pPr marL="0" indent="0">
              <a:buNone/>
            </a:pPr>
            <a:r>
              <a:rPr lang="en-US" sz="2000" b="1" dirty="0" smtClean="0"/>
              <a:t>Transitional Housing projects</a:t>
            </a:r>
          </a:p>
          <a:p>
            <a:r>
              <a:rPr lang="en-US" sz="2000" dirty="0" smtClean="0"/>
              <a:t>A list of required participant file documents for CoC Program TH participants</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2472202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Selected changes</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Joint Transitional Housing-Rapid Re-housing Projects</a:t>
            </a:r>
          </a:p>
          <a:p>
            <a:r>
              <a:rPr lang="en-US" sz="2000" dirty="0" smtClean="0"/>
              <a:t>A list of required participant file documents for CoC Program TH-RRH participants</a:t>
            </a:r>
          </a:p>
          <a:p>
            <a:endParaRPr lang="en-US" sz="2000" dirty="0"/>
          </a:p>
          <a:p>
            <a:pPr marL="0" indent="0">
              <a:buNone/>
            </a:pPr>
            <a:r>
              <a:rPr lang="en-US" sz="2000" b="1" dirty="0" smtClean="0"/>
              <a:t>Rapid Re-housing</a:t>
            </a:r>
          </a:p>
          <a:p>
            <a:r>
              <a:rPr lang="en-US" sz="2000" dirty="0" smtClean="0"/>
              <a:t>Each project written policies must include how long participants can receive assistance, supportive services after rental assistance ends, maximum length of project stay, whether and when participants can be extended, how much participants must pay/how it’s determined/when and how often it’s </a:t>
            </a:r>
            <a:r>
              <a:rPr lang="en-US" sz="2000" dirty="0" err="1" smtClean="0"/>
              <a:t>recalculcated</a:t>
            </a:r>
            <a:r>
              <a:rPr lang="en-US" sz="2000" dirty="0" smtClean="0"/>
              <a:t> </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3151718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Selected changes</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sz="2000" b="1" dirty="0" smtClean="0"/>
              <a:t>Rapid Re-housing (continued)</a:t>
            </a:r>
          </a:p>
          <a:p>
            <a:r>
              <a:rPr lang="en-US" sz="2000" dirty="0" smtClean="0"/>
              <a:t>A list of required participant file documents for CoC Program RRH participants</a:t>
            </a:r>
          </a:p>
          <a:p>
            <a:endParaRPr lang="en-US" sz="2000" dirty="0"/>
          </a:p>
          <a:p>
            <a:pPr marL="0" indent="0">
              <a:buNone/>
            </a:pPr>
            <a:r>
              <a:rPr lang="en-US" sz="2000" b="1" dirty="0" smtClean="0"/>
              <a:t>Permanent Supportive Housing</a:t>
            </a:r>
          </a:p>
          <a:p>
            <a:r>
              <a:rPr lang="en-US" sz="2000" dirty="0" smtClean="0"/>
              <a:t>Detailed information for 100% Dedicated projects about third party documentation and recordkeeping</a:t>
            </a:r>
          </a:p>
          <a:p>
            <a:r>
              <a:rPr lang="en-US" sz="2000" dirty="0" smtClean="0"/>
              <a:t>Each project written policies must when/how often rent is recalculated</a:t>
            </a:r>
          </a:p>
          <a:p>
            <a:r>
              <a:rPr lang="en-US" sz="2000" dirty="0"/>
              <a:t>A list of required participant file documents for CoC Program </a:t>
            </a:r>
            <a:r>
              <a:rPr lang="en-US" sz="2000" dirty="0" smtClean="0"/>
              <a:t>PSH </a:t>
            </a:r>
            <a:r>
              <a:rPr lang="en-US" sz="2000" dirty="0"/>
              <a:t>participants</a:t>
            </a:r>
          </a:p>
          <a:p>
            <a:endParaRPr lang="en-US" sz="2000" dirty="0" smtClean="0"/>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1998036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When is this real?</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Written Standards (version 2.0) has already been approved by the Board and released; you can find it on the LA BOSCOC website here: </a:t>
            </a:r>
            <a:r>
              <a:rPr lang="en-US" sz="2000" dirty="0">
                <a:hlinkClick r:id="rId2"/>
              </a:rPr>
              <a:t>https://</a:t>
            </a:r>
            <a:r>
              <a:rPr lang="en-US" sz="2000" dirty="0" smtClean="0">
                <a:hlinkClick r:id="rId2"/>
              </a:rPr>
              <a:t>laboscoc.org/policies-and-procedures</a:t>
            </a:r>
            <a:endParaRPr lang="en-US" sz="2000" dirty="0" smtClean="0"/>
          </a:p>
          <a:p>
            <a:pPr marL="0" indent="0">
              <a:buNone/>
            </a:pPr>
            <a:endParaRPr lang="en-US" sz="2000" dirty="0"/>
          </a:p>
          <a:p>
            <a:pPr marL="0" indent="0">
              <a:buNone/>
            </a:pPr>
            <a:r>
              <a:rPr lang="en-US" sz="2000" dirty="0" smtClean="0"/>
              <a:t>All CoC Program and ESG projects are required to have fully implemented Written Standards (version 2.0) by December 31, 2019</a:t>
            </a:r>
            <a:endParaRPr lang="en-US" sz="2000" dirty="0"/>
          </a:p>
          <a:p>
            <a:endParaRPr lang="en-US" sz="2000" dirty="0" smtClean="0"/>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460184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Policy Changes – Coordinated Entry</a:t>
            </a:r>
            <a:endParaRPr lang="en-US" dirty="0"/>
          </a:p>
        </p:txBody>
      </p:sp>
    </p:spTree>
    <p:extLst>
      <p:ext uri="{BB962C8B-B14F-4D97-AF65-F5344CB8AC3E}">
        <p14:creationId xmlns:p14="http://schemas.microsoft.com/office/powerpoint/2010/main" val="291176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LA BOSCOC?</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sz="2000" dirty="0" smtClean="0"/>
              <a:t>The Louisiana Balance of State Continuum of Care (LA BOSCOC) is your local coalition to end homelessness.</a:t>
            </a:r>
          </a:p>
          <a:p>
            <a:pPr marL="0" indent="0">
              <a:buNone/>
            </a:pPr>
            <a:endParaRPr lang="en-US" sz="2000" dirty="0"/>
          </a:p>
          <a:p>
            <a:pPr marL="0" indent="0">
              <a:buNone/>
            </a:pPr>
            <a:r>
              <a:rPr lang="en-US" sz="2000" dirty="0" smtClean="0"/>
              <a:t>We cover Baton Rouge, Lake Charles, Houma, and the parishes of Natchitoches/Sabine and Plaquemines/St. Bernard.</a:t>
            </a:r>
          </a:p>
          <a:p>
            <a:pPr marL="0" indent="0">
              <a:buNone/>
            </a:pPr>
            <a:endParaRPr lang="en-US" sz="2000" dirty="0" smtClean="0"/>
          </a:p>
          <a:p>
            <a:pPr marL="0" indent="0">
              <a:buNone/>
            </a:pPr>
            <a:r>
              <a:rPr lang="en-US" sz="2000" dirty="0" smtClean="0"/>
              <a:t>Our members include:</a:t>
            </a:r>
          </a:p>
          <a:p>
            <a:r>
              <a:rPr lang="en-US" sz="2000" dirty="0" smtClean="0"/>
              <a:t>Homeless housing and service providers</a:t>
            </a:r>
          </a:p>
          <a:p>
            <a:r>
              <a:rPr lang="en-US" sz="2000" dirty="0" smtClean="0"/>
              <a:t>Other service providers with an interest in ending homelessness</a:t>
            </a:r>
          </a:p>
          <a:p>
            <a:r>
              <a:rPr lang="en-US" sz="2000" dirty="0" smtClean="0"/>
              <a:t>Individual people with an interest in ending homelessness</a:t>
            </a:r>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17666349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Coordinated Entry Policies and Procedures (version 2.1) </a:t>
            </a:r>
            <a:r>
              <a:rPr lang="en-US" sz="2000" dirty="0" smtClean="0"/>
              <a:t>is an interim update</a:t>
            </a:r>
          </a:p>
          <a:p>
            <a:pPr marL="0" indent="0">
              <a:buNone/>
            </a:pPr>
            <a:endParaRPr lang="en-US" sz="2000" dirty="0" smtClean="0"/>
          </a:p>
          <a:p>
            <a:pPr marL="0" indent="0">
              <a:buNone/>
            </a:pPr>
            <a:r>
              <a:rPr lang="en-US" sz="2000" dirty="0" smtClean="0"/>
              <a:t>Most changes are for formatting or clarification</a:t>
            </a:r>
          </a:p>
          <a:p>
            <a:pPr marL="0" indent="0">
              <a:buNone/>
            </a:pPr>
            <a:endParaRPr lang="en-US" sz="2000" dirty="0"/>
          </a:p>
          <a:p>
            <a:pPr marL="0" indent="0">
              <a:buNone/>
            </a:pPr>
            <a:r>
              <a:rPr lang="en-US" sz="2000" b="1" dirty="0" smtClean="0"/>
              <a:t>This should be foundational reading for EVERY Coordinated Entry Access Point or housing project that receives Coordinated Entry referrals</a:t>
            </a:r>
          </a:p>
          <a:p>
            <a:endParaRPr lang="en-US" sz="2000" dirty="0"/>
          </a:p>
          <a:p>
            <a:pPr marL="0" indent="0">
              <a:buNone/>
            </a:pPr>
            <a:endParaRPr lang="en-US" dirty="0" smtClean="0"/>
          </a:p>
        </p:txBody>
      </p:sp>
    </p:spTree>
    <p:extLst>
      <p:ext uri="{BB962C8B-B14F-4D97-AF65-F5344CB8AC3E}">
        <p14:creationId xmlns:p14="http://schemas.microsoft.com/office/powerpoint/2010/main" val="29050274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Selected changes</a:t>
            </a:r>
            <a:endParaRPr lang="en-US" dirty="0"/>
          </a:p>
        </p:txBody>
      </p:sp>
      <p:sp>
        <p:nvSpPr>
          <p:cNvPr id="5" name="Content Placeholder 4"/>
          <p:cNvSpPr>
            <a:spLocks noGrp="1"/>
          </p:cNvSpPr>
          <p:nvPr>
            <p:ph idx="1"/>
          </p:nvPr>
        </p:nvSpPr>
        <p:spPr/>
        <p:txBody>
          <a:bodyPr>
            <a:normAutofit/>
          </a:bodyPr>
          <a:lstStyle/>
          <a:p>
            <a:r>
              <a:rPr lang="en-US" sz="2000" dirty="0" smtClean="0"/>
              <a:t>The Board is empowered to exempt certain legacy CoC Program projects from specific elements of these policies and procedures</a:t>
            </a:r>
          </a:p>
          <a:p>
            <a:pPr lvl="1"/>
            <a:r>
              <a:rPr lang="en-US" sz="1800" dirty="0" smtClean="0"/>
              <a:t>…but it’s unlikely to do so, in part because it CAN’T exempt projects from federal requirements</a:t>
            </a:r>
          </a:p>
          <a:p>
            <a:r>
              <a:rPr lang="en-US" sz="2000" dirty="0" smtClean="0"/>
              <a:t>People fleeing human trafficking are not required to receive Intervention or wait 30 days before being referred to the Prioritization List</a:t>
            </a:r>
          </a:p>
          <a:p>
            <a:r>
              <a:rPr lang="en-US" sz="2000" dirty="0" smtClean="0"/>
              <a:t>Section VII.D creates an order of priority for filling PSH beds dedicated to CH when no CH participants are available</a:t>
            </a:r>
          </a:p>
          <a:p>
            <a:endParaRPr lang="en-US" sz="22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732395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When is this real?</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Coordinated Entry Policies and Procedures (version 2.1) has been submitted to the Board for final approval; it will likely be released by the end of this week</a:t>
            </a:r>
          </a:p>
          <a:p>
            <a:pPr marL="0" indent="0">
              <a:buNone/>
            </a:pPr>
            <a:endParaRPr lang="en-US" sz="2000" dirty="0"/>
          </a:p>
          <a:p>
            <a:pPr marL="0" indent="0">
              <a:buNone/>
            </a:pPr>
            <a:r>
              <a:rPr lang="en-US" sz="2000" dirty="0" smtClean="0"/>
              <a:t>All of its provisions take effect immediately upon release</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2517984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05318" y="745855"/>
            <a:ext cx="7766936" cy="1646302"/>
          </a:xfrm>
        </p:spPr>
        <p:txBody>
          <a:bodyPr/>
          <a:lstStyle/>
          <a:p>
            <a:pPr algn="l"/>
            <a:r>
              <a:rPr lang="en-US" dirty="0" smtClean="0"/>
              <a:t>TO GET CREDIT FOR ATTENDING:</a:t>
            </a:r>
            <a:endParaRPr lang="en-US" dirty="0"/>
          </a:p>
        </p:txBody>
      </p:sp>
      <p:sp>
        <p:nvSpPr>
          <p:cNvPr id="5" name="Subtitle 4"/>
          <p:cNvSpPr>
            <a:spLocks noGrp="1"/>
          </p:cNvSpPr>
          <p:nvPr>
            <p:ph type="subTitle" idx="1"/>
          </p:nvPr>
        </p:nvSpPr>
        <p:spPr>
          <a:xfrm>
            <a:off x="805318" y="2626070"/>
            <a:ext cx="7766936" cy="3498283"/>
          </a:xfrm>
        </p:spPr>
        <p:txBody>
          <a:bodyPr>
            <a:normAutofit/>
          </a:bodyPr>
          <a:lstStyle/>
          <a:p>
            <a:pPr algn="l"/>
            <a:r>
              <a:rPr lang="en-US" dirty="0" smtClean="0"/>
              <a:t>Email Gordon at </a:t>
            </a:r>
            <a:r>
              <a:rPr lang="en-US" dirty="0" smtClean="0">
                <a:hlinkClick r:id="rId2"/>
              </a:rPr>
              <a:t>glevine@lhc.la.gov</a:t>
            </a:r>
            <a:r>
              <a:rPr lang="en-US" dirty="0" smtClean="0"/>
              <a:t> and tell us:</a:t>
            </a:r>
          </a:p>
          <a:p>
            <a:pPr marL="285750" indent="-285750" algn="l">
              <a:buFontTx/>
              <a:buChar char="-"/>
            </a:pPr>
            <a:r>
              <a:rPr lang="en-US" dirty="0" smtClean="0"/>
              <a:t>What is your favorite Halloween candy? and</a:t>
            </a:r>
          </a:p>
          <a:p>
            <a:pPr marL="285750" indent="-285750" algn="l">
              <a:buFontTx/>
              <a:buChar char="-"/>
            </a:pPr>
            <a:r>
              <a:rPr lang="en-US" dirty="0" smtClean="0"/>
              <a:t>Who/what will you be dressing up as this year?</a:t>
            </a:r>
          </a:p>
          <a:p>
            <a:pPr algn="l"/>
            <a:endParaRPr lang="en-US" dirty="0" smtClean="0"/>
          </a:p>
          <a:p>
            <a:pPr algn="l"/>
            <a:r>
              <a:rPr lang="en-US" dirty="0" smtClean="0"/>
              <a:t>We’ll be posting aggregate data on it – “how many people like Snickers?” – so look forward to that!</a:t>
            </a:r>
            <a:endParaRPr lang="en-US" dirty="0"/>
          </a:p>
          <a:p>
            <a:pPr algn="l"/>
            <a:endParaRPr lang="en-US" dirty="0"/>
          </a:p>
          <a:p>
            <a:pPr algn="l"/>
            <a:r>
              <a:rPr lang="en-US" dirty="0" smtClean="0"/>
              <a:t>(If you feel uncomfortable answering either question, just email us and let us know you were here.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410566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 Now, Fund Later: Applying for CoC Program Funding in 2020</a:t>
            </a:r>
            <a:endParaRPr lang="en-US" dirty="0"/>
          </a:p>
        </p:txBody>
      </p:sp>
    </p:spTree>
    <p:extLst>
      <p:ext uri="{BB962C8B-B14F-4D97-AF65-F5344CB8AC3E}">
        <p14:creationId xmlns:p14="http://schemas.microsoft.com/office/powerpoint/2010/main" val="26368605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A major misstep: organizations often prepare to apply for funding after the funding becomes available</a:t>
            </a:r>
          </a:p>
          <a:p>
            <a:pPr marL="0" indent="0">
              <a:buNone/>
            </a:pPr>
            <a:endParaRPr lang="en-US" sz="2000" dirty="0"/>
          </a:p>
          <a:p>
            <a:pPr marL="0" indent="0">
              <a:buNone/>
            </a:pPr>
            <a:r>
              <a:rPr lang="en-US" sz="2000" dirty="0" smtClean="0"/>
              <a:t>In recent years, we’ve had 45 days or fewer to write CoC Program project applications – not a lot of time!</a:t>
            </a:r>
          </a:p>
          <a:p>
            <a:pPr marL="0" indent="0">
              <a:buNone/>
            </a:pPr>
            <a:endParaRPr lang="en-US" sz="2000" dirty="0"/>
          </a:p>
          <a:p>
            <a:pPr marL="0" indent="0" algn="ctr">
              <a:buNone/>
            </a:pPr>
            <a:r>
              <a:rPr lang="en-US" sz="2800" b="1" dirty="0" smtClean="0"/>
              <a:t>This year, we’re going to start preparing on January 1, 2020</a:t>
            </a:r>
          </a:p>
          <a:p>
            <a:pPr marL="0" indent="0">
              <a:buNone/>
            </a:pPr>
            <a:endParaRPr lang="en-US" sz="2000" dirty="0"/>
          </a:p>
          <a:p>
            <a:pPr marL="0" indent="0">
              <a:buNone/>
            </a:pPr>
            <a:endParaRPr lang="en-US" sz="2000" dirty="0" smtClean="0"/>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2899072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roadmap to CoC Program Funding</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January – March 2020</a:t>
            </a:r>
          </a:p>
          <a:p>
            <a:r>
              <a:rPr lang="en-US" sz="2000" dirty="0" smtClean="0"/>
              <a:t>If you think your organization MIGHT be interested in applying for CoC Program funding in 2020, great – drop us an email!</a:t>
            </a:r>
          </a:p>
          <a:p>
            <a:r>
              <a:rPr lang="en-US" sz="2000" dirty="0" smtClean="0"/>
              <a:t>CoC staff will present to each regional coalition about CoC Program funding: what it can do, how to prepare, how we can help</a:t>
            </a:r>
          </a:p>
          <a:p>
            <a:r>
              <a:rPr lang="en-US" sz="2000" dirty="0" smtClean="0"/>
              <a:t>CoC staff will speak with each existing CoC Program recipient during the monitoring process about whether they might be interested in applying for funding</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18216302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roadmap to CoC Program Funding</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February – March 2020</a:t>
            </a:r>
          </a:p>
          <a:p>
            <a:r>
              <a:rPr lang="en-US" sz="2000" dirty="0" smtClean="0"/>
              <a:t>Gordon will </a:t>
            </a:r>
            <a:r>
              <a:rPr lang="en-US" sz="2000" dirty="0" err="1" smtClean="0"/>
              <a:t>recontact</a:t>
            </a:r>
            <a:r>
              <a:rPr lang="en-US" sz="2000" dirty="0" smtClean="0"/>
              <a:t> every organization that indicated it MIGHT want to apply for CoC Program funding and set up in-person meetings to begin work on project design</a:t>
            </a:r>
          </a:p>
          <a:p>
            <a:r>
              <a:rPr lang="en-US" sz="2000" dirty="0" smtClean="0"/>
              <a:t>We expect that organizations will start getting serious at this point – those less serious will drop off the radar</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29638983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roadmap to CoC Program Funding</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March – April 2020</a:t>
            </a:r>
          </a:p>
          <a:p>
            <a:r>
              <a:rPr lang="en-US" sz="2000" dirty="0" smtClean="0"/>
              <a:t>Gordon will work closely with organizations that have developed a plan already – or organizations that are newly interested – in finalizing a project design</a:t>
            </a:r>
          </a:p>
          <a:p>
            <a:r>
              <a:rPr lang="en-US" sz="2000" dirty="0" smtClean="0"/>
              <a:t>Gordon will start working with organizations to create narratives that we know are unlikely to change from previous years – e.g. several 2000-character narratives about the organization itself</a:t>
            </a:r>
          </a:p>
          <a:p>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41591629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roadmap to CoC Program Funding</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April - May 2020</a:t>
            </a:r>
          </a:p>
          <a:p>
            <a:r>
              <a:rPr lang="en-US" sz="2000" dirty="0" smtClean="0"/>
              <a:t>Gordon provides feedback on project design and early narrative drafts; projects are getting ready for the NOFA to drop</a:t>
            </a:r>
          </a:p>
          <a:p>
            <a:endParaRPr lang="en-US" sz="2000" dirty="0"/>
          </a:p>
          <a:p>
            <a:pPr marL="0" indent="0">
              <a:buNone/>
            </a:pPr>
            <a:endParaRPr lang="en-US" sz="2000" dirty="0" smtClean="0"/>
          </a:p>
          <a:p>
            <a:pPr marL="0" indent="0" algn="ctr">
              <a:buNone/>
            </a:pPr>
            <a:r>
              <a:rPr lang="en-US" sz="3200" b="1" dirty="0" smtClean="0"/>
              <a:t>Goal: by the time LHC releases the LA BOSCOC RFP, your project design and some of your narratives are COMPLETE</a:t>
            </a:r>
            <a:endParaRPr lang="en-US" sz="3200" b="1" dirty="0"/>
          </a:p>
          <a:p>
            <a:pPr marL="0" indent="0">
              <a:buNone/>
            </a:pPr>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1649959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Call for Committee Membership</a:t>
            </a:r>
            <a:endParaRPr lang="en-US" dirty="0"/>
          </a:p>
        </p:txBody>
      </p:sp>
    </p:spTree>
    <p:extLst>
      <p:ext uri="{BB962C8B-B14F-4D97-AF65-F5344CB8AC3E}">
        <p14:creationId xmlns:p14="http://schemas.microsoft.com/office/powerpoint/2010/main" val="14165908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roadmap to CoC Program Funding</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Note: </a:t>
            </a:r>
            <a:r>
              <a:rPr lang="en-US" sz="2000" dirty="0" smtClean="0"/>
              <a:t>this timeline is aspirational and subject to HUD’s CoC Program NOFA timeline.</a:t>
            </a:r>
          </a:p>
          <a:p>
            <a:pPr marL="0" indent="0">
              <a:buNone/>
            </a:pPr>
            <a:endParaRPr lang="en-US" sz="2000" b="1" dirty="0"/>
          </a:p>
          <a:p>
            <a:pPr marL="0" indent="0">
              <a:buNone/>
            </a:pPr>
            <a:r>
              <a:rPr lang="en-US" sz="2000" dirty="0" smtClean="0"/>
              <a:t>If you’re interested in applying for CoC Program funding, the very best advice we can give you is </a:t>
            </a:r>
            <a:r>
              <a:rPr lang="en-US" sz="2000" b="1" dirty="0" smtClean="0"/>
              <a:t>start working on your project and talking with CoC staff as early as you can.</a:t>
            </a:r>
            <a:endParaRPr lang="en-US" sz="3200" dirty="0"/>
          </a:p>
          <a:p>
            <a:pPr marL="0" indent="0">
              <a:buNone/>
            </a:pPr>
            <a:endParaRPr lang="en-US" sz="2000" dirty="0" smtClean="0"/>
          </a:p>
          <a:p>
            <a:endParaRPr lang="en-US" sz="2000" dirty="0" smtClean="0"/>
          </a:p>
          <a:p>
            <a:endParaRPr lang="en-US" sz="2000" dirty="0"/>
          </a:p>
          <a:p>
            <a:pPr marL="0" indent="0">
              <a:buNone/>
            </a:pPr>
            <a:endParaRPr lang="en-US" dirty="0" smtClean="0"/>
          </a:p>
        </p:txBody>
      </p:sp>
    </p:spTree>
    <p:extLst>
      <p:ext uri="{BB962C8B-B14F-4D97-AF65-F5344CB8AC3E}">
        <p14:creationId xmlns:p14="http://schemas.microsoft.com/office/powerpoint/2010/main" val="13046234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05318" y="745855"/>
            <a:ext cx="7766936" cy="1646302"/>
          </a:xfrm>
        </p:spPr>
        <p:txBody>
          <a:bodyPr/>
          <a:lstStyle/>
          <a:p>
            <a:pPr algn="l"/>
            <a:r>
              <a:rPr lang="en-US" dirty="0" smtClean="0"/>
              <a:t>Questions?</a:t>
            </a:r>
            <a:endParaRPr lang="en-US" dirty="0"/>
          </a:p>
        </p:txBody>
      </p:sp>
      <p:sp>
        <p:nvSpPr>
          <p:cNvPr id="5" name="Subtitle 4"/>
          <p:cNvSpPr>
            <a:spLocks noGrp="1"/>
          </p:cNvSpPr>
          <p:nvPr>
            <p:ph type="subTitle" idx="1"/>
          </p:nvPr>
        </p:nvSpPr>
        <p:spPr>
          <a:xfrm>
            <a:off x="805318" y="2626070"/>
            <a:ext cx="7766936" cy="3498283"/>
          </a:xfrm>
        </p:spPr>
        <p:txBody>
          <a:bodyPr>
            <a:normAutofit/>
          </a:bodyPr>
          <a:lstStyle/>
          <a:p>
            <a:pPr algn="l"/>
            <a:r>
              <a:rPr lang="en-US" dirty="0" smtClean="0"/>
              <a:t>Ask away in the chat box or with your phone/microphone!</a:t>
            </a:r>
          </a:p>
          <a:p>
            <a:pPr algn="l"/>
            <a:endParaRPr lang="en-US" dirty="0" smtClean="0"/>
          </a:p>
          <a:p>
            <a:pPr algn="l"/>
            <a:r>
              <a:rPr lang="en-US" dirty="0" smtClean="0"/>
              <a:t>You can also email our CoC staff later:</a:t>
            </a:r>
          </a:p>
          <a:p>
            <a:pPr marL="285750" indent="-285750" algn="l">
              <a:buFont typeface="Arial" panose="020B0604020202020204" pitchFamily="34" charset="0"/>
              <a:buChar char="•"/>
            </a:pPr>
            <a:r>
              <a:rPr lang="en-US" dirty="0" smtClean="0"/>
              <a:t>Clay Boykin (HMIS questions): </a:t>
            </a:r>
            <a:r>
              <a:rPr lang="en-US" dirty="0" smtClean="0">
                <a:hlinkClick r:id="rId2"/>
              </a:rPr>
              <a:t>cboykin@lhc.la.gov</a:t>
            </a:r>
            <a:endParaRPr lang="en-US" dirty="0" smtClean="0"/>
          </a:p>
          <a:p>
            <a:pPr marL="285750" indent="-285750" algn="l">
              <a:buFont typeface="Arial" panose="020B0604020202020204" pitchFamily="34" charset="0"/>
              <a:buChar char="•"/>
            </a:pPr>
            <a:r>
              <a:rPr lang="en-US" dirty="0" smtClean="0"/>
              <a:t>Aundrea </a:t>
            </a:r>
            <a:r>
              <a:rPr lang="en-US" dirty="0" err="1" smtClean="0"/>
              <a:t>Braniff</a:t>
            </a:r>
            <a:r>
              <a:rPr lang="en-US" dirty="0" smtClean="0"/>
              <a:t> (Coordinated Entry questions): </a:t>
            </a:r>
            <a:r>
              <a:rPr lang="en-US" dirty="0" smtClean="0">
                <a:hlinkClick r:id="rId3"/>
              </a:rPr>
              <a:t>abraniff@lhc.la.gov</a:t>
            </a:r>
            <a:endParaRPr lang="en-US" dirty="0" smtClean="0"/>
          </a:p>
          <a:p>
            <a:pPr marL="285750" indent="-285750" algn="l">
              <a:buFont typeface="Arial" panose="020B0604020202020204" pitchFamily="34" charset="0"/>
              <a:buChar char="•"/>
            </a:pPr>
            <a:r>
              <a:rPr lang="en-US" dirty="0" smtClean="0"/>
              <a:t>Vonetta Lacy (general CoC questions): </a:t>
            </a:r>
            <a:r>
              <a:rPr lang="en-US" dirty="0" smtClean="0">
                <a:hlinkClick r:id="rId4"/>
              </a:rPr>
              <a:t>vlacy@lhc.la.gov</a:t>
            </a:r>
            <a:endParaRPr lang="en-US" dirty="0" smtClean="0"/>
          </a:p>
          <a:p>
            <a:pPr marL="285750" indent="-285750" algn="l">
              <a:buFont typeface="Arial" panose="020B0604020202020204" pitchFamily="34" charset="0"/>
              <a:buChar char="•"/>
            </a:pPr>
            <a:r>
              <a:rPr lang="en-US" dirty="0" smtClean="0"/>
              <a:t>Gordon Levine (general CoC questions): </a:t>
            </a:r>
            <a:r>
              <a:rPr lang="en-US" dirty="0" smtClean="0">
                <a:hlinkClick r:id="rId5"/>
              </a:rPr>
              <a:t>glevine@lhc.la.gov</a:t>
            </a:r>
            <a:r>
              <a:rPr lang="en-US" dirty="0" smtClean="0"/>
              <a:t> </a:t>
            </a:r>
          </a:p>
          <a:p>
            <a:pPr algn="l"/>
            <a:endParaRPr lang="en-US" dirty="0" smtClean="0"/>
          </a:p>
        </p:txBody>
      </p:sp>
    </p:spTree>
    <p:extLst>
      <p:ext uri="{BB962C8B-B14F-4D97-AF65-F5344CB8AC3E}">
        <p14:creationId xmlns:p14="http://schemas.microsoft.com/office/powerpoint/2010/main" val="323850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Call for committee membership</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The LA BOSCOC has three different governing bodies:</a:t>
            </a:r>
          </a:p>
          <a:p>
            <a:pPr marL="0" indent="0">
              <a:buNone/>
            </a:pPr>
            <a:endParaRPr lang="en-US" sz="2000" b="1" dirty="0"/>
          </a:p>
          <a:p>
            <a:pPr marL="0" indent="0">
              <a:buNone/>
            </a:pPr>
            <a:r>
              <a:rPr lang="en-US" sz="2000" b="1" dirty="0" smtClean="0"/>
              <a:t>THE BOARD </a:t>
            </a:r>
            <a:r>
              <a:rPr lang="en-US" sz="2000" dirty="0" smtClean="0"/>
              <a:t>provides high-level oversight;</a:t>
            </a:r>
          </a:p>
          <a:p>
            <a:pPr marL="0" indent="0">
              <a:buNone/>
            </a:pPr>
            <a:endParaRPr lang="en-US" sz="2000" b="1" dirty="0"/>
          </a:p>
          <a:p>
            <a:pPr marL="0" indent="0">
              <a:buNone/>
            </a:pPr>
            <a:r>
              <a:rPr lang="en-US" sz="2000" b="1" dirty="0" smtClean="0"/>
              <a:t>THE GENERAL MEMBERSHIP </a:t>
            </a:r>
            <a:r>
              <a:rPr lang="en-US" sz="2000" dirty="0" smtClean="0"/>
              <a:t>elects Board members and oversees our Governance Charter;</a:t>
            </a:r>
          </a:p>
          <a:p>
            <a:pPr marL="0" indent="0">
              <a:buNone/>
            </a:pPr>
            <a:endParaRPr lang="en-US" sz="2000" dirty="0"/>
          </a:p>
          <a:p>
            <a:pPr marL="0" indent="0">
              <a:buNone/>
            </a:pPr>
            <a:r>
              <a:rPr lang="en-US" sz="2000" b="1" dirty="0" smtClean="0"/>
              <a:t>THE COMMITTEES </a:t>
            </a:r>
            <a:r>
              <a:rPr lang="en-US" sz="2000" dirty="0" smtClean="0"/>
              <a:t>do the real work of developing policies, reviewing new directions, and setting our course on any number of issues.</a:t>
            </a:r>
            <a:endParaRPr lang="en-US" sz="2000" b="1" dirty="0" smtClean="0"/>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3849663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Committees that are looking for members</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sz="2000" b="1" dirty="0" smtClean="0"/>
              <a:t>The Coordinated Entry Committee </a:t>
            </a:r>
            <a:r>
              <a:rPr lang="en-US" sz="2000" dirty="0" smtClean="0"/>
              <a:t>oversees our process for how participants apply for, are referred to, and receive housing and services</a:t>
            </a:r>
          </a:p>
          <a:p>
            <a:pPr marL="0" indent="0">
              <a:buNone/>
            </a:pPr>
            <a:endParaRPr lang="en-US" sz="2000" b="1" dirty="0"/>
          </a:p>
          <a:p>
            <a:pPr marL="0" indent="0">
              <a:buNone/>
            </a:pPr>
            <a:r>
              <a:rPr lang="en-US" sz="2000" b="1" dirty="0" smtClean="0"/>
              <a:t>The Written Standards Committee </a:t>
            </a:r>
            <a:r>
              <a:rPr lang="en-US" sz="2000" dirty="0" smtClean="0"/>
              <a:t>oversees our community standards and rules for how projects deliver housing and services</a:t>
            </a:r>
          </a:p>
          <a:p>
            <a:pPr marL="0" indent="0">
              <a:buNone/>
            </a:pPr>
            <a:endParaRPr lang="en-US" sz="2000" b="1" dirty="0"/>
          </a:p>
          <a:p>
            <a:pPr marL="0" indent="0">
              <a:buNone/>
            </a:pPr>
            <a:r>
              <a:rPr lang="en-US" sz="2000" b="1" dirty="0" smtClean="0"/>
              <a:t>The HMIS Committee </a:t>
            </a:r>
            <a:r>
              <a:rPr lang="en-US" sz="2000" dirty="0" smtClean="0"/>
              <a:t>oversees both our data collection/production and our shared database for maintaining participant information</a:t>
            </a:r>
          </a:p>
          <a:p>
            <a:pPr marL="0" indent="0">
              <a:buNone/>
            </a:pPr>
            <a:endParaRPr lang="en-US" sz="2000" b="1" dirty="0"/>
          </a:p>
          <a:p>
            <a:pPr marL="0" indent="0">
              <a:buNone/>
            </a:pPr>
            <a:r>
              <a:rPr lang="en-US" sz="2000" b="1" dirty="0" smtClean="0"/>
              <a:t>The Membership and Rules Committee </a:t>
            </a:r>
            <a:r>
              <a:rPr lang="en-US" sz="2000" dirty="0" smtClean="0"/>
              <a:t>oversees our voting, election, ethics, and membership policies</a:t>
            </a:r>
            <a:endParaRPr lang="en-US" sz="2000" b="1" dirty="0" smtClean="0"/>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144851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Committees that are looking for members (continued)</a:t>
            </a:r>
            <a:endParaRPr lang="en-US" dirty="0"/>
          </a:p>
        </p:txBody>
      </p:sp>
      <p:sp>
        <p:nvSpPr>
          <p:cNvPr id="5" name="Content Placeholder 4"/>
          <p:cNvSpPr>
            <a:spLocks noGrp="1"/>
          </p:cNvSpPr>
          <p:nvPr>
            <p:ph idx="1"/>
          </p:nvPr>
        </p:nvSpPr>
        <p:spPr/>
        <p:txBody>
          <a:bodyPr>
            <a:normAutofit fontScale="92500" lnSpcReduction="20000"/>
          </a:bodyPr>
          <a:lstStyle/>
          <a:p>
            <a:pPr marL="0" indent="0">
              <a:buNone/>
            </a:pPr>
            <a:r>
              <a:rPr lang="en-US" sz="2000" dirty="0" smtClean="0"/>
              <a:t>We also have several Working Groups (special interest committees) for specific subpopulations that oversee many topics related to those subpopulations:</a:t>
            </a:r>
          </a:p>
          <a:p>
            <a:pPr marL="0" indent="0">
              <a:buNone/>
            </a:pPr>
            <a:endParaRPr lang="en-US" sz="2000" b="1" dirty="0"/>
          </a:p>
          <a:p>
            <a:pPr marL="0" indent="0">
              <a:buNone/>
            </a:pPr>
            <a:r>
              <a:rPr lang="en-US" sz="2000" b="1" dirty="0" smtClean="0"/>
              <a:t>The Domestic Violence Working Group</a:t>
            </a:r>
          </a:p>
          <a:p>
            <a:pPr marL="0" indent="0">
              <a:buNone/>
            </a:pPr>
            <a:endParaRPr lang="en-US" sz="2000" b="1" dirty="0"/>
          </a:p>
          <a:p>
            <a:pPr marL="0" indent="0">
              <a:buNone/>
            </a:pPr>
            <a:r>
              <a:rPr lang="en-US" sz="2000" b="1" dirty="0" smtClean="0"/>
              <a:t>The Veterans Working Group</a:t>
            </a:r>
            <a:endParaRPr lang="en-US" sz="2000" dirty="0" smtClean="0"/>
          </a:p>
          <a:p>
            <a:pPr marL="0" indent="0">
              <a:buNone/>
            </a:pPr>
            <a:endParaRPr lang="en-US" sz="2000" b="1" dirty="0"/>
          </a:p>
          <a:p>
            <a:pPr marL="0" indent="0">
              <a:buNone/>
            </a:pPr>
            <a:r>
              <a:rPr lang="en-US" sz="2000" b="1" dirty="0" smtClean="0"/>
              <a:t>The Youth Working Group</a:t>
            </a:r>
            <a:endParaRPr lang="en-US" sz="2000" dirty="0" smtClean="0"/>
          </a:p>
          <a:p>
            <a:pPr marL="0" indent="0">
              <a:buNone/>
            </a:pPr>
            <a:endParaRPr lang="en-US" sz="2000" b="1" dirty="0"/>
          </a:p>
          <a:p>
            <a:pPr marL="0" indent="0">
              <a:buNone/>
            </a:pPr>
            <a:r>
              <a:rPr lang="en-US" sz="2000" b="1" dirty="0" smtClean="0"/>
              <a:t>The Substance Abuse Providers Working Group</a:t>
            </a:r>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818511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join a committee?</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Three good reasons:</a:t>
            </a:r>
          </a:p>
          <a:p>
            <a:pPr marL="0" indent="0">
              <a:buNone/>
            </a:pPr>
            <a:endParaRPr lang="en-US" sz="2000" dirty="0" smtClean="0"/>
          </a:p>
          <a:p>
            <a:pPr marL="0" indent="0">
              <a:buNone/>
            </a:pPr>
            <a:r>
              <a:rPr lang="en-US" sz="2000" dirty="0" smtClean="0"/>
              <a:t>(1) You set the </a:t>
            </a:r>
            <a:r>
              <a:rPr lang="en-US" sz="2000" dirty="0" err="1" smtClean="0"/>
              <a:t>CoC’s</a:t>
            </a:r>
            <a:r>
              <a:rPr lang="en-US" sz="2000" dirty="0" smtClean="0"/>
              <a:t> direction.</a:t>
            </a:r>
          </a:p>
          <a:p>
            <a:pPr marL="0" indent="0">
              <a:buNone/>
            </a:pPr>
            <a:endParaRPr lang="en-US" sz="2000" dirty="0" smtClean="0"/>
          </a:p>
          <a:p>
            <a:pPr marL="0" indent="0">
              <a:buNone/>
            </a:pPr>
            <a:r>
              <a:rPr lang="en-US" sz="2000" dirty="0" smtClean="0"/>
              <a:t>(2) You’ll qualify to apply for many funding sources.</a:t>
            </a:r>
          </a:p>
          <a:p>
            <a:pPr marL="0" indent="0">
              <a:buNone/>
            </a:pPr>
            <a:endParaRPr lang="en-US" sz="2000" dirty="0"/>
          </a:p>
          <a:p>
            <a:pPr marL="0" indent="0">
              <a:buNone/>
            </a:pPr>
            <a:r>
              <a:rPr lang="en-US" sz="2000" dirty="0" smtClean="0"/>
              <a:t>(3) You’ll get to meet other people and organizations working on the same issues as you are – and people/organizations who AREN’T, but might like to be!</a:t>
            </a:r>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1014321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join a committee</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smtClean="0"/>
              <a:t>Simply email Gordon Levine, Continuum of Care Manager, at </a:t>
            </a:r>
            <a:r>
              <a:rPr lang="en-US" sz="2000" dirty="0" smtClean="0">
                <a:hlinkClick r:id="rId2"/>
              </a:rPr>
              <a:t>glevine@lhc.la.gov</a:t>
            </a:r>
            <a:r>
              <a:rPr lang="en-US" sz="2000" dirty="0" smtClean="0"/>
              <a:t> any time and state which committees you’d like to join.</a:t>
            </a:r>
          </a:p>
          <a:p>
            <a:pPr marL="0" indent="0">
              <a:buNone/>
            </a:pPr>
            <a:endParaRPr lang="en-US" sz="2000" dirty="0"/>
          </a:p>
          <a:p>
            <a:pPr marL="0" indent="0">
              <a:buNone/>
            </a:pPr>
            <a:r>
              <a:rPr lang="en-US" sz="2000" b="1" dirty="0" smtClean="0"/>
              <a:t>We have a specific need for new people on the HMIS and Membership &amp; Rules Committees, as recent staffing changes at several organizations have left them underpopulated!</a:t>
            </a:r>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3416598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9035</TotalTime>
  <Words>1875</Words>
  <Application>Microsoft Office PowerPoint</Application>
  <PresentationFormat>Widescreen</PresentationFormat>
  <Paragraphs>249</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Trebuchet MS</vt:lpstr>
      <vt:lpstr>Wingdings</vt:lpstr>
      <vt:lpstr>Wingdings 3</vt:lpstr>
      <vt:lpstr>Facet</vt:lpstr>
      <vt:lpstr>Good morning!  Please mute your phone/microphone.   We’ll begin just after 9 AM.  Thanks!</vt:lpstr>
      <vt:lpstr>Louisiana Balance of State Continuum of Care General Meeting Oct ‘19</vt:lpstr>
      <vt:lpstr>What is the LA BOSCOC?</vt:lpstr>
      <vt:lpstr>Call for Committee Membership</vt:lpstr>
      <vt:lpstr>Call for committee membership</vt:lpstr>
      <vt:lpstr>Committees that are looking for members</vt:lpstr>
      <vt:lpstr>Committees that are looking for members (continued)</vt:lpstr>
      <vt:lpstr>Why join a committee?</vt:lpstr>
      <vt:lpstr>How to join a committee</vt:lpstr>
      <vt:lpstr>CoC Program Report</vt:lpstr>
      <vt:lpstr>CoC Program report – last year</vt:lpstr>
      <vt:lpstr>CoC Program report: Baton Rouge</vt:lpstr>
      <vt:lpstr>CoC Program report: Baton Rouge (cont)</vt:lpstr>
      <vt:lpstr>CoC Program report: Houma</vt:lpstr>
      <vt:lpstr>CoC Program report: Plaquemines/St. Bernard</vt:lpstr>
      <vt:lpstr>CoC Program report – this year</vt:lpstr>
      <vt:lpstr>CoC Program report: Baton Rouge</vt:lpstr>
      <vt:lpstr>CoC Program report: Houma</vt:lpstr>
      <vt:lpstr>CoC Program report: Lake Charles</vt:lpstr>
      <vt:lpstr>CoC Program report: Natchitoches/ Sabine</vt:lpstr>
      <vt:lpstr>CoC Program report: Plaquemines/St. Bernard</vt:lpstr>
      <vt:lpstr>Policy Changes – Written Standards</vt:lpstr>
      <vt:lpstr>Overview</vt:lpstr>
      <vt:lpstr>Selected changes</vt:lpstr>
      <vt:lpstr>Selected changes</vt:lpstr>
      <vt:lpstr>Selected changes</vt:lpstr>
      <vt:lpstr>Selected changes</vt:lpstr>
      <vt:lpstr>When is this real?</vt:lpstr>
      <vt:lpstr>Policy Changes – Coordinated Entry</vt:lpstr>
      <vt:lpstr>Overview</vt:lpstr>
      <vt:lpstr>Selected changes</vt:lpstr>
      <vt:lpstr>When is this real?</vt:lpstr>
      <vt:lpstr>TO GET CREDIT FOR ATTENDING:</vt:lpstr>
      <vt:lpstr>Plan Now, Fund Later: Applying for CoC Program Funding in 2020</vt:lpstr>
      <vt:lpstr>Overview</vt:lpstr>
      <vt:lpstr>The roadmap to CoC Program Funding</vt:lpstr>
      <vt:lpstr>The roadmap to CoC Program Funding</vt:lpstr>
      <vt:lpstr>The roadmap to CoC Program Funding</vt:lpstr>
      <vt:lpstr>The roadmap to CoC Program Funding</vt:lpstr>
      <vt:lpstr>The roadmap to CoC Program Funding</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Levine</dc:creator>
  <cp:lastModifiedBy>Gordon Levine</cp:lastModifiedBy>
  <cp:revision>78</cp:revision>
  <dcterms:created xsi:type="dcterms:W3CDTF">2018-07-17T14:53:52Z</dcterms:created>
  <dcterms:modified xsi:type="dcterms:W3CDTF">2019-10-22T15:35:46Z</dcterms:modified>
</cp:coreProperties>
</file>