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olors10.xml" ContentType="application/vnd.ms-office.chartcolorstyle+xml"/>
  <Override PartName="/ppt/charts/style10.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6"/>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9" r:id="rId16"/>
    <p:sldId id="270" r:id="rId17"/>
    <p:sldId id="271" r:id="rId18"/>
    <p:sldId id="272" r:id="rId19"/>
    <p:sldId id="277" r:id="rId20"/>
    <p:sldId id="273" r:id="rId21"/>
    <p:sldId id="274" r:id="rId22"/>
    <p:sldId id="275" r:id="rId23"/>
    <p:sldId id="276"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1" r:id="rId55"/>
    <p:sldId id="312" r:id="rId56"/>
    <p:sldId id="313" r:id="rId57"/>
    <p:sldId id="310"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7" r:id="rId71"/>
    <p:sldId id="328" r:id="rId72"/>
    <p:sldId id="329" r:id="rId73"/>
    <p:sldId id="330" r:id="rId74"/>
    <p:sldId id="326"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9" autoAdjust="0"/>
    <p:restoredTop sz="92883" autoAdjust="0"/>
  </p:normalViewPr>
  <p:slideViewPr>
    <p:cSldViewPr snapToGrid="0">
      <p:cViewPr varScale="1">
        <p:scale>
          <a:sx n="85" d="100"/>
          <a:sy n="85" d="100"/>
        </p:scale>
        <p:origin x="7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oleObject" Target="file:///\\fileprint0\LHFA_Share\LouisianaHousingAuthority\HOMELESS%20RESOURCES\Behavioral%20Health%20Task%20Force%20Presentation%20-%20July%202018\Data%20and%20charts%20used%20for%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file:///Z:\LouisianaHousingAuthority\HOMELESS%20RESOURCES\Behavioral%20Health%20Task%20Force%20Presentation%20-%20July%202018\Data%20and%20charts%20used%20fo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FY18 CoC Program</a:t>
            </a:r>
            <a:r>
              <a:rPr lang="en-US" baseline="0"/>
              <a:t> Funding in Louisiana</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0736-4658-A7EC-15616413C7F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Sheet1!$B$159:$B$165</c:f>
              <c:strCache>
                <c:ptCount val="7"/>
                <c:pt idx="0">
                  <c:v>New Orleans/Jefferson</c:v>
                </c:pt>
                <c:pt idx="1">
                  <c:v>LA BOSCOC</c:v>
                </c:pt>
                <c:pt idx="2">
                  <c:v>Shreveport/Bossier/Northwest</c:v>
                </c:pt>
                <c:pt idx="3">
                  <c:v>Lafayette/Acadiana</c:v>
                </c:pt>
                <c:pt idx="4">
                  <c:v>Slidell/Southeast</c:v>
                </c:pt>
                <c:pt idx="5">
                  <c:v>Monroe/Northeast</c:v>
                </c:pt>
                <c:pt idx="6">
                  <c:v>Alexandria/Central</c:v>
                </c:pt>
              </c:strCache>
            </c:strRef>
          </c:cat>
          <c:val>
            <c:numRef>
              <c:f>Sheet1!$C$159:$C$165</c:f>
              <c:numCache>
                <c:formatCode>_("$"* #,##0_);_("$"* \(#,##0\);_("$"* "-"??_);_(@_)</c:formatCode>
                <c:ptCount val="7"/>
                <c:pt idx="0">
                  <c:v>18524402</c:v>
                </c:pt>
                <c:pt idx="1">
                  <c:v>16272579</c:v>
                </c:pt>
                <c:pt idx="2">
                  <c:v>3925902</c:v>
                </c:pt>
                <c:pt idx="3">
                  <c:v>2540376</c:v>
                </c:pt>
                <c:pt idx="4">
                  <c:v>2132851</c:v>
                </c:pt>
                <c:pt idx="5">
                  <c:v>1609261</c:v>
                </c:pt>
                <c:pt idx="6">
                  <c:v>716695</c:v>
                </c:pt>
              </c:numCache>
            </c:numRef>
          </c:val>
          <c:extLst>
            <c:ext xmlns:c16="http://schemas.microsoft.com/office/drawing/2014/chart" uri="{C3380CC4-5D6E-409C-BE32-E72D297353CC}">
              <c16:uniqueId val="{00000000-0736-4658-A7EC-15616413C7F4}"/>
            </c:ext>
          </c:extLst>
        </c:ser>
        <c:dLbls>
          <c:dLblPos val="outEnd"/>
          <c:showLegendKey val="0"/>
          <c:showVal val="1"/>
          <c:showCatName val="0"/>
          <c:showSerName val="0"/>
          <c:showPercent val="0"/>
          <c:showBubbleSize val="0"/>
        </c:dLbls>
        <c:gapWidth val="219"/>
        <c:overlap val="-27"/>
        <c:axId val="265209120"/>
        <c:axId val="265211616"/>
      </c:barChart>
      <c:catAx>
        <c:axId val="26520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5211616"/>
        <c:crosses val="autoZero"/>
        <c:auto val="1"/>
        <c:lblAlgn val="ctr"/>
        <c:lblOffset val="100"/>
        <c:noMultiLvlLbl val="0"/>
      </c:catAx>
      <c:valAx>
        <c:axId val="26521161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5209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Sheet1!$B$141:$B$148</cx:f>
        <cx:lvl ptCount="8">
          <cx:pt idx="0">Renewal Funding</cx:pt>
          <cx:pt idx="1">General Funding Pool (Baton Rogue) - $361,485</cx:pt>
          <cx:pt idx="2">General Funding Pool (Houma) - $150,000</cx:pt>
          <cx:pt idx="3">General Funding Pool (Lake Charles) - $164,870</cx:pt>
          <cx:pt idx="4">General Funding Pool (Natchitoches/Sabine) - $150,000</cx:pt>
          <cx:pt idx="5">General Funding Pool (Plaquemines/St. Bernard) - $150,000</cx:pt>
          <cx:pt idx="6">DV Funding Pool - $366,959</cx:pt>
          <cx:pt idx="7">Planning Grant - $488,177</cx:pt>
        </cx:lvl>
      </cx:strDim>
      <cx:numDim type="size">
        <cx:f>Sheet1!$C$141:$C$148</cx:f>
        <cx:lvl ptCount="8" formatCode="_(&quot;$&quot;* #,##0.00_);_(&quot;$&quot;* \(#,##0.00\);_(&quot;$&quot;* &quot;-&quot;??_);_(@_)">
          <cx:pt idx="0">16272579</cx:pt>
          <cx:pt idx="1">361485</cx:pt>
          <cx:pt idx="2">150000</cx:pt>
          <cx:pt idx="3">164870</cx:pt>
          <cx:pt idx="4">150000</cx:pt>
          <cx:pt idx="5">150000</cx:pt>
          <cx:pt idx="6">366959</cx:pt>
          <cx:pt idx="7">488177</cx:pt>
        </cx:lvl>
      </cx:numDim>
    </cx:data>
  </cx:chartData>
  <cx:chart>
    <cx:title pos="t" align="ctr" overlay="0">
      <cx:tx>
        <cx:rich>
          <a:bodyPr spcFirstLastPara="1" vertOverflow="ellipsis" wrap="square" lIns="0" tIns="0" rIns="0" bIns="0" anchor="ctr" anchorCtr="1"/>
          <a:lstStyle/>
          <a:p>
            <a:pPr algn="ctr">
              <a:defRPr/>
            </a:pPr>
            <a:r>
              <a:rPr lang="en-US"/>
              <a:t>FY18 CoC Program Funding for LA BOSCOC</a:t>
            </a:r>
          </a:p>
        </cx:rich>
      </cx:tx>
    </cx:title>
    <cx:plotArea>
      <cx:plotAreaRegion>
        <cx:series layoutId="sunburst" uniqueId="{BEA4AC82-72C1-4885-953A-34DB95BEA1E4}">
          <cx:dataId val="0"/>
        </cx:series>
      </cx:plotAreaRegion>
    </cx:plotArea>
    <cx:legend pos="r" align="ctr" overlay="0"/>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5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9525">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9B572-5F4D-4B8A-81AC-6ABE5E412BD5}" type="datetimeFigureOut">
              <a:rPr lang="en-US" smtClean="0"/>
              <a:t>7/20/2018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4833A-0211-497F-8302-F58BB46B8DDB}" type="slidenum">
              <a:rPr lang="en-US" smtClean="0"/>
              <a:t>‹#›</a:t>
            </a:fld>
            <a:endParaRPr lang="en-US"/>
          </a:p>
        </p:txBody>
      </p:sp>
    </p:spTree>
    <p:extLst>
      <p:ext uri="{BB962C8B-B14F-4D97-AF65-F5344CB8AC3E}">
        <p14:creationId xmlns:p14="http://schemas.microsoft.com/office/powerpoint/2010/main" val="3631931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Chronically homeless means:</a:t>
            </a:r>
          </a:p>
          <a:p>
            <a:pPr lvl="1"/>
            <a:r>
              <a:rPr lang="en-US" sz="1400" b="0" i="0" u="none" strike="noStrike" kern="1200" baseline="0" dirty="0" smtClean="0">
                <a:solidFill>
                  <a:schemeClr val="tx1"/>
                </a:solidFill>
                <a:latin typeface="+mn-lt"/>
                <a:ea typeface="+mn-ea"/>
                <a:cs typeface="+mn-cs"/>
              </a:rPr>
              <a:t>(1)A “homeless individual with a disability,” as defined in the Act, who: </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Lives in a place not meant for human habitation, a safe haven, or in an emergency shelter; and </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Has been homeless (as described above) continuously for at least 12 months or on at least 4 separate occasions in the last 3 years where the combined occasions must total at least 12 months</a:t>
            </a:r>
          </a:p>
          <a:p>
            <a:pPr marL="1085850" lvl="2"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Occasions separated by a break of at least seven nights</a:t>
            </a:r>
          </a:p>
          <a:p>
            <a:pPr marL="1085850" lvl="2"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Stays in institution of fewer than 90 days do not constitute a break </a:t>
            </a:r>
          </a:p>
          <a:p>
            <a:pPr marL="1085850" lvl="2"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lvl="1"/>
            <a:r>
              <a:rPr lang="en-US" sz="1200" b="0" i="0" u="none" strike="noStrike" kern="1200" baseline="0" dirty="0" smtClean="0">
                <a:solidFill>
                  <a:schemeClr val="tx1"/>
                </a:solidFill>
                <a:latin typeface="+mn-lt"/>
                <a:ea typeface="+mn-ea"/>
                <a:cs typeface="+mn-cs"/>
              </a:rPr>
              <a:t>(2) An individual who has been residing in an institutional care facility for fewer than 90 days and met all of the criteria in paragraph (1) of this definition, before entering that facility; or </a:t>
            </a:r>
          </a:p>
          <a:p>
            <a:r>
              <a:rPr lang="en-US" sz="1200" b="0" i="0" u="none" strike="noStrike" kern="1200" baseline="0" dirty="0" smtClean="0">
                <a:solidFill>
                  <a:schemeClr val="tx1"/>
                </a:solidFill>
                <a:latin typeface="+mn-lt"/>
                <a:ea typeface="+mn-ea"/>
                <a:cs typeface="+mn-cs"/>
              </a:rPr>
              <a:t>11 </a:t>
            </a:r>
            <a:endParaRPr lang="en-US" sz="1400" b="0" i="0" u="none" strike="noStrike" kern="1200" baseline="0" dirty="0" smtClean="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(3) A family with an adult head of household (or if there is no adult in the family, a minor head of household) who meets all of the criteria in paragraphs (1) or (2) of this definition, including a family whose composition has fluctuated while the head of household has been homeless. </a:t>
            </a:r>
          </a:p>
          <a:p>
            <a:pPr lvl="2"/>
            <a:endParaRPr lang="en-US" sz="1200" b="0" i="0" u="none" strike="noStrike" kern="1200" baseline="0" dirty="0" smtClean="0">
              <a:solidFill>
                <a:schemeClr val="tx1"/>
              </a:solidFill>
              <a:latin typeface="+mn-lt"/>
              <a:ea typeface="+mn-ea"/>
              <a:cs typeface="+mn-cs"/>
            </a:endParaRPr>
          </a:p>
          <a:p>
            <a:pPr lvl="2"/>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D04833A-0211-497F-8302-F58BB46B8DDB}" type="slidenum">
              <a:rPr lang="en-US" smtClean="0"/>
              <a:t>35</a:t>
            </a:fld>
            <a:endParaRPr lang="en-US"/>
          </a:p>
        </p:txBody>
      </p:sp>
    </p:spTree>
    <p:extLst>
      <p:ext uri="{BB962C8B-B14F-4D97-AF65-F5344CB8AC3E}">
        <p14:creationId xmlns:p14="http://schemas.microsoft.com/office/powerpoint/2010/main" val="343373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2" name="Shape 32"/>
          <p:cNvSpPr/>
          <p:nvPr/>
        </p:nvSpPr>
        <p:spPr>
          <a:xfrm>
            <a:off x="304800" y="-13916"/>
            <a:ext cx="10972419"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3" name="Shape 33"/>
          <p:cNvSpPr/>
          <p:nvPr/>
        </p:nvSpPr>
        <p:spPr>
          <a:xfrm>
            <a:off x="0" y="-13916"/>
            <a:ext cx="10972419"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4" name="Shape 34"/>
          <p:cNvSpPr txBox="1">
            <a:spLocks noGrp="1"/>
          </p:cNvSpPr>
          <p:nvPr>
            <p:ph type="title"/>
          </p:nvPr>
        </p:nvSpPr>
        <p:spPr>
          <a:xfrm>
            <a:off x="1117800" y="2410534"/>
            <a:ext cx="7098800" cy="6475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body" idx="1"/>
          </p:nvPr>
        </p:nvSpPr>
        <p:spPr>
          <a:xfrm>
            <a:off x="1117667" y="3225800"/>
            <a:ext cx="7098800" cy="3007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19127610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www.hudexchange.info/programs/e-snaps/fy-2018-coc-program-nofa-coc-program-competition/#nofa-and-notices" TargetMode="External"/><Relationship Id="rId2" Type="http://schemas.openxmlformats.org/officeDocument/2006/relationships/hyperlink" Target="https://laboscoc.org/fy18-coc-program-competition" TargetMode="External"/><Relationship Id="rId1" Type="http://schemas.openxmlformats.org/officeDocument/2006/relationships/slideLayout" Target="../slideLayouts/slideLayout2.xml"/><Relationship Id="rId4" Type="http://schemas.openxmlformats.org/officeDocument/2006/relationships/hyperlink" Target="https://esnaps.hud.gov/grantium/frontOffice.jsf"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hyperlink" Target="mailto:glevine@lhc.la.gov"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mailto:glevine@lhc.la.gov"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Continuum of Care (CoC) Program</a:t>
            </a:r>
            <a:br>
              <a:rPr lang="en-US" dirty="0" smtClean="0"/>
            </a:br>
            <a:r>
              <a:rPr lang="en-US" dirty="0" smtClean="0"/>
              <a:t>FY 2018 Competition</a:t>
            </a:r>
            <a:br>
              <a:rPr lang="en-US" dirty="0" smtClean="0"/>
            </a:br>
            <a:r>
              <a:rPr lang="en-US" dirty="0" smtClean="0"/>
              <a:t>Informational Webinar</a:t>
            </a:r>
            <a:endParaRPr lang="en-US" dirty="0"/>
          </a:p>
        </p:txBody>
      </p:sp>
      <p:sp>
        <p:nvSpPr>
          <p:cNvPr id="3" name="Subtitle 2"/>
          <p:cNvSpPr>
            <a:spLocks noGrp="1"/>
          </p:cNvSpPr>
          <p:nvPr>
            <p:ph type="subTitle" idx="1"/>
          </p:nvPr>
        </p:nvSpPr>
        <p:spPr/>
        <p:txBody>
          <a:bodyPr>
            <a:normAutofit/>
          </a:bodyPr>
          <a:lstStyle/>
          <a:p>
            <a:r>
              <a:rPr lang="en-US" dirty="0" smtClean="0"/>
              <a:t>for the Louisiana Balance of State Continuum of Care (LA BOSCOC)</a:t>
            </a:r>
            <a:br>
              <a:rPr lang="en-US" dirty="0" smtClean="0"/>
            </a:br>
            <a:r>
              <a:rPr lang="en-US" dirty="0" smtClean="0"/>
              <a:t>Presenters: Gordon Levine (LA BOSCOC), Melany </a:t>
            </a:r>
            <a:r>
              <a:rPr lang="en-US" dirty="0" err="1" smtClean="0"/>
              <a:t>Mondello</a:t>
            </a:r>
            <a:r>
              <a:rPr lang="en-US" dirty="0" smtClean="0"/>
              <a:t> (TAC) </a:t>
            </a:r>
            <a:endParaRPr lang="en-US" dirty="0"/>
          </a:p>
        </p:txBody>
      </p:sp>
    </p:spTree>
    <p:extLst>
      <p:ext uri="{BB962C8B-B14F-4D97-AF65-F5344CB8AC3E}">
        <p14:creationId xmlns:p14="http://schemas.microsoft.com/office/powerpoint/2010/main" val="413216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Amounts - Visualization</a:t>
            </a:r>
            <a:endParaRPr lang="en-US" dirty="0"/>
          </a:p>
        </p:txBody>
      </p:sp>
      <mc:AlternateContent xmlns:mc="http://schemas.openxmlformats.org/markup-compatibility/2006">
        <mc:Choice xmlns:cx1="http://schemas.microsoft.com/office/drawing/2015/9/8/chartex" xmlns="" Requires="cx1">
          <p:graphicFrame>
            <p:nvGraphicFramePr>
              <p:cNvPr id="4" name="Content Placeholder 3"/>
              <p:cNvGraphicFramePr>
                <a:graphicFrameLocks noGrp="1"/>
              </p:cNvGraphicFramePr>
              <p:nvPr>
                <p:ph idx="1"/>
                <p:extLst>
                  <p:ext uri="{D42A27DB-BD31-4B8C-83A1-F6EECF244321}">
                    <p14:modId xmlns:p14="http://schemas.microsoft.com/office/powerpoint/2010/main" val="3989872672"/>
                  </p:ext>
                </p:extLst>
              </p:nvPr>
            </p:nvGraphicFramePr>
            <p:xfrm>
              <a:off x="677863" y="2160588"/>
              <a:ext cx="8596312" cy="3881437"/>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4" name="Content Placeholder 3"/>
              <p:cNvPicPr>
                <a:picLocks noGrp="1" noRot="1" noChangeAspect="1" noMove="1" noResize="1" noEditPoints="1" noAdjustHandles="1" noChangeArrowheads="1" noChangeShapeType="1"/>
              </p:cNvPicPr>
              <p:nvPr/>
            </p:nvPicPr>
            <p:blipFill>
              <a:blip r:embed="rId3"/>
              <a:stretch>
                <a:fillRect/>
              </a:stretch>
            </p:blipFill>
            <p:spPr>
              <a:xfrm>
                <a:off x="677863" y="2160588"/>
                <a:ext cx="8596312" cy="3881437"/>
              </a:xfrm>
              <a:prstGeom prst="rect">
                <a:avLst/>
              </a:prstGeom>
            </p:spPr>
          </p:pic>
        </mc:Fallback>
      </mc:AlternateContent>
    </p:spTree>
    <p:extLst>
      <p:ext uri="{BB962C8B-B14F-4D97-AF65-F5344CB8AC3E}">
        <p14:creationId xmlns:p14="http://schemas.microsoft.com/office/powerpoint/2010/main" val="715825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Continuum of Care Overview</a:t>
            </a:r>
            <a:endParaRPr lang="en-US" dirty="0"/>
          </a:p>
        </p:txBody>
      </p:sp>
    </p:spTree>
    <p:extLst>
      <p:ext uri="{BB962C8B-B14F-4D97-AF65-F5344CB8AC3E}">
        <p14:creationId xmlns:p14="http://schemas.microsoft.com/office/powerpoint/2010/main" val="849972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Continuum of Care?</a:t>
            </a:r>
            <a:endParaRPr lang="en-US" dirty="0"/>
          </a:p>
        </p:txBody>
      </p:sp>
      <p:sp>
        <p:nvSpPr>
          <p:cNvPr id="5" name="Content Placeholder 4"/>
          <p:cNvSpPr>
            <a:spLocks noGrp="1"/>
          </p:cNvSpPr>
          <p:nvPr>
            <p:ph idx="1"/>
          </p:nvPr>
        </p:nvSpPr>
        <p:spPr/>
        <p:txBody>
          <a:bodyPr/>
          <a:lstStyle/>
          <a:p>
            <a:r>
              <a:rPr lang="en-US" dirty="0" smtClean="0"/>
              <a:t>Continuums of Care (</a:t>
            </a:r>
            <a:r>
              <a:rPr lang="en-US" dirty="0" err="1" smtClean="0"/>
              <a:t>CoCs</a:t>
            </a:r>
            <a:r>
              <a:rPr lang="en-US" dirty="0" smtClean="0"/>
              <a:t>) are coalitions of organizations and individual people dedicated to ending homelessness</a:t>
            </a:r>
          </a:p>
          <a:p>
            <a:r>
              <a:rPr lang="en-US" dirty="0" smtClean="0"/>
              <a:t>There are more than 400 </a:t>
            </a:r>
            <a:r>
              <a:rPr lang="en-US" dirty="0" err="1" smtClean="0"/>
              <a:t>CoCs</a:t>
            </a:r>
            <a:r>
              <a:rPr lang="en-US" dirty="0" smtClean="0"/>
              <a:t> across the United States and its territories</a:t>
            </a:r>
          </a:p>
          <a:p>
            <a:r>
              <a:rPr lang="en-US" dirty="0" smtClean="0"/>
              <a:t>Each CoC covers its own collection of counties/parishes; some </a:t>
            </a:r>
            <a:r>
              <a:rPr lang="en-US" dirty="0" err="1" smtClean="0"/>
              <a:t>CoCs</a:t>
            </a:r>
            <a:r>
              <a:rPr lang="en-US" dirty="0" smtClean="0"/>
              <a:t> only cover one county/parish, others cover many</a:t>
            </a:r>
          </a:p>
          <a:p>
            <a:r>
              <a:rPr lang="en-US" dirty="0" smtClean="0"/>
              <a:t>HUD laid the foundation for </a:t>
            </a:r>
            <a:r>
              <a:rPr lang="en-US" dirty="0" err="1" smtClean="0"/>
              <a:t>CoCs</a:t>
            </a:r>
            <a:r>
              <a:rPr lang="en-US" dirty="0" smtClean="0"/>
              <a:t> in 1994 when it started requiring communities to submit one consolidated application</a:t>
            </a:r>
          </a:p>
          <a:p>
            <a:r>
              <a:rPr lang="en-US" dirty="0" smtClean="0"/>
              <a:t>HUD codified the CoC structure in 2012 when it published the CoC Program Interim Rule, which outlined the basic structures and duties of a CoC</a:t>
            </a:r>
          </a:p>
        </p:txBody>
      </p:sp>
    </p:spTree>
    <p:extLst>
      <p:ext uri="{BB962C8B-B14F-4D97-AF65-F5344CB8AC3E}">
        <p14:creationId xmlns:p14="http://schemas.microsoft.com/office/powerpoint/2010/main" val="176663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Continuums of Care in Louisiana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3272917"/>
              </p:ext>
            </p:extLst>
          </p:nvPr>
        </p:nvGraphicFramePr>
        <p:xfrm>
          <a:off x="677863" y="1492469"/>
          <a:ext cx="8596312" cy="49503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37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Continuums of Care in Louisiana - Map</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9679" y="170424"/>
            <a:ext cx="8361563" cy="6687576"/>
          </a:xfrm>
        </p:spPr>
      </p:pic>
    </p:spTree>
    <p:extLst>
      <p:ext uri="{BB962C8B-B14F-4D97-AF65-F5344CB8AC3E}">
        <p14:creationId xmlns:p14="http://schemas.microsoft.com/office/powerpoint/2010/main" val="49475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7667" y="401757"/>
            <a:ext cx="7098800" cy="647599"/>
          </a:xfrm>
        </p:spPr>
        <p:txBody>
          <a:bodyPr>
            <a:normAutofit fontScale="90000"/>
          </a:bodyPr>
          <a:lstStyle/>
          <a:p>
            <a:r>
              <a:rPr lang="en-US" dirty="0" smtClean="0"/>
              <a:t>Continuums of Care - Nationally</a:t>
            </a:r>
            <a:endParaRPr lang="en-US" dirty="0"/>
          </a:p>
        </p:txBody>
      </p:sp>
      <p:pic>
        <p:nvPicPr>
          <p:cNvPr id="10" name="Chart 9"/>
          <p:cNvPicPr>
            <a:picLocks noGrp="1" noRot="1" noChangeAspect="1" noMove="1" noResize="1" noEditPoints="1" noAdjustHandles="1" noChangeArrowheads="1" noChangeShapeType="1"/>
          </p:cNvPicPr>
          <p:nvPr/>
        </p:nvPicPr>
        <p:blipFill>
          <a:blip r:embed="rId2"/>
          <a:stretch>
            <a:fillRect/>
          </a:stretch>
        </p:blipFill>
        <p:spPr>
          <a:xfrm>
            <a:off x="1117667" y="1049355"/>
            <a:ext cx="7098800" cy="4208445"/>
          </a:xfrm>
          <a:prstGeom prst="rect">
            <a:avLst/>
          </a:prstGeom>
        </p:spPr>
      </p:pic>
      <p:cxnSp>
        <p:nvCxnSpPr>
          <p:cNvPr id="11" name="Straight Arrow Connector 10"/>
          <p:cNvCxnSpPr/>
          <p:nvPr/>
        </p:nvCxnSpPr>
        <p:spPr>
          <a:xfrm flipV="1">
            <a:off x="1730103" y="2333898"/>
            <a:ext cx="2798355" cy="3251201"/>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907461" y="5585099"/>
            <a:ext cx="2957944" cy="1323439"/>
          </a:xfrm>
          <a:prstGeom prst="rect">
            <a:avLst/>
          </a:prstGeom>
          <a:noFill/>
        </p:spPr>
        <p:txBody>
          <a:bodyPr wrap="square" rtlCol="0">
            <a:spAutoFit/>
          </a:bodyPr>
          <a:lstStyle/>
          <a:p>
            <a:r>
              <a:rPr lang="en-US" sz="2000" dirty="0"/>
              <a:t>This is the LA BOSCOC. We receive the 30</a:t>
            </a:r>
            <a:r>
              <a:rPr lang="en-US" sz="2000" baseline="30000" dirty="0"/>
              <a:t>th</a:t>
            </a:r>
            <a:r>
              <a:rPr lang="en-US" sz="2000" dirty="0"/>
              <a:t> largest award in the country…</a:t>
            </a:r>
          </a:p>
        </p:txBody>
      </p:sp>
      <p:sp>
        <p:nvSpPr>
          <p:cNvPr id="13" name="TextBox 12"/>
          <p:cNvSpPr txBox="1"/>
          <p:nvPr/>
        </p:nvSpPr>
        <p:spPr>
          <a:xfrm>
            <a:off x="5653312" y="5585098"/>
            <a:ext cx="2563155" cy="1323439"/>
          </a:xfrm>
          <a:prstGeom prst="rect">
            <a:avLst/>
          </a:prstGeom>
          <a:noFill/>
        </p:spPr>
        <p:txBody>
          <a:bodyPr wrap="square" rtlCol="0">
            <a:spAutoFit/>
          </a:bodyPr>
          <a:lstStyle/>
          <a:p>
            <a:r>
              <a:rPr lang="en-US" sz="2000" dirty="0"/>
              <a:t>…out of </a:t>
            </a:r>
            <a:r>
              <a:rPr lang="en-US" sz="2000" dirty="0" smtClean="0"/>
              <a:t>~400 </a:t>
            </a:r>
            <a:r>
              <a:rPr lang="en-US" sz="2000" dirty="0"/>
              <a:t>total </a:t>
            </a:r>
            <a:r>
              <a:rPr lang="en-US" sz="2000" dirty="0" err="1"/>
              <a:t>CoCs</a:t>
            </a:r>
            <a:r>
              <a:rPr lang="en-US" sz="2000" dirty="0"/>
              <a:t>. (Here are ~300 of the smaller ones.)</a:t>
            </a:r>
          </a:p>
        </p:txBody>
      </p:sp>
      <p:cxnSp>
        <p:nvCxnSpPr>
          <p:cNvPr id="14" name="Straight Arrow Connector 13"/>
          <p:cNvCxnSpPr/>
          <p:nvPr/>
        </p:nvCxnSpPr>
        <p:spPr>
          <a:xfrm flipV="1">
            <a:off x="6831724" y="4296232"/>
            <a:ext cx="390587" cy="1169147"/>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6776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When we say LA BOSCOC (or “the Balance of State,” or “the BOS”), we could mean three different things:</a:t>
            </a:r>
          </a:p>
          <a:p>
            <a:pPr lvl="1"/>
            <a:r>
              <a:rPr lang="en-US" dirty="0" smtClean="0"/>
              <a:t>The coalition of organizations, and their projects and activities, that are the body of the CoC; this is also called the “CoC membership”;</a:t>
            </a:r>
          </a:p>
          <a:p>
            <a:pPr lvl="1"/>
            <a:r>
              <a:rPr lang="en-US" dirty="0" smtClean="0"/>
              <a:t>The parishes served by the LA BOSCOC and included in the consolidated application; this is also called the “CoC geography”;</a:t>
            </a:r>
          </a:p>
          <a:p>
            <a:pPr lvl="1"/>
            <a:r>
              <a:rPr lang="en-US" dirty="0" smtClean="0"/>
              <a:t>The management and administrative team employed by LHC; this is often used interchangeably with “the LA BOSCOC,” as this team operates at the direction of the LA BOSCOC’s Board</a:t>
            </a:r>
            <a:endParaRPr lang="en-US" dirty="0"/>
          </a:p>
        </p:txBody>
      </p:sp>
    </p:spTree>
    <p:extLst>
      <p:ext uri="{BB962C8B-B14F-4D97-AF65-F5344CB8AC3E}">
        <p14:creationId xmlns:p14="http://schemas.microsoft.com/office/powerpoint/2010/main" val="2174764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Functions of a Continuum of Care</a:t>
            </a:r>
            <a:endParaRPr lang="en-US" dirty="0"/>
          </a:p>
        </p:txBody>
      </p:sp>
      <p:sp>
        <p:nvSpPr>
          <p:cNvPr id="3" name="Content Placeholder 2"/>
          <p:cNvSpPr>
            <a:spLocks noGrp="1"/>
          </p:cNvSpPr>
          <p:nvPr>
            <p:ph idx="1"/>
          </p:nvPr>
        </p:nvSpPr>
        <p:spPr/>
        <p:txBody>
          <a:bodyPr/>
          <a:lstStyle/>
          <a:p>
            <a:r>
              <a:rPr lang="en-US" dirty="0" smtClean="0"/>
              <a:t>Big picture: according to HUD, </a:t>
            </a:r>
            <a:r>
              <a:rPr lang="en-US" dirty="0" err="1" smtClean="0"/>
              <a:t>CoCs</a:t>
            </a:r>
            <a:r>
              <a:rPr lang="en-US" dirty="0" smtClean="0"/>
              <a:t> have several primary functions:</a:t>
            </a:r>
          </a:p>
          <a:p>
            <a:pPr lvl="1"/>
            <a:r>
              <a:rPr lang="en-US" dirty="0" smtClean="0"/>
              <a:t>Develop and implement a long-term plan to prevent and end homelessness in the CoC</a:t>
            </a:r>
          </a:p>
          <a:p>
            <a:pPr lvl="1"/>
            <a:r>
              <a:rPr lang="en-US" dirty="0" smtClean="0"/>
              <a:t>Submit a consolidated application to the annual CoC Program Notice of Funding Availability (NOFA)</a:t>
            </a:r>
          </a:p>
          <a:p>
            <a:pPr lvl="1"/>
            <a:r>
              <a:rPr lang="en-US" dirty="0" smtClean="0"/>
              <a:t>Establish a single Homeless Management Information System (HMIS) for the CoC</a:t>
            </a:r>
          </a:p>
          <a:p>
            <a:pPr lvl="1"/>
            <a:r>
              <a:rPr lang="en-US" dirty="0" smtClean="0"/>
              <a:t>Report about homelessness on an annual basis through the Point in Time (PIT) Count, the Housing Inventory Chart (HIC), and individual projects’ Annual Performance Reports (APRs)</a:t>
            </a:r>
          </a:p>
          <a:p>
            <a:pPr lvl="1"/>
            <a:r>
              <a:rPr lang="en-US" dirty="0" smtClean="0"/>
              <a:t>Monitor and provide technical assistance to CoC Program-funded projects</a:t>
            </a:r>
          </a:p>
          <a:p>
            <a:pPr lvl="1"/>
            <a:r>
              <a:rPr lang="en-US" dirty="0" smtClean="0"/>
              <a:t>Monitor and provide technical assistance to any projects maintaining participant data in HMIS</a:t>
            </a:r>
          </a:p>
          <a:p>
            <a:pPr lvl="1"/>
            <a:endParaRPr lang="en-US" dirty="0"/>
          </a:p>
        </p:txBody>
      </p:sp>
    </p:spTree>
    <p:extLst>
      <p:ext uri="{BB962C8B-B14F-4D97-AF65-F5344CB8AC3E}">
        <p14:creationId xmlns:p14="http://schemas.microsoft.com/office/powerpoint/2010/main" val="1609717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Concepts</a:t>
            </a:r>
            <a:endParaRPr lang="en-US" dirty="0"/>
          </a:p>
        </p:txBody>
      </p:sp>
    </p:spTree>
    <p:extLst>
      <p:ext uri="{BB962C8B-B14F-4D97-AF65-F5344CB8AC3E}">
        <p14:creationId xmlns:p14="http://schemas.microsoft.com/office/powerpoint/2010/main" val="2461841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 Program Competition</a:t>
            </a:r>
            <a:endParaRPr lang="en-US" dirty="0"/>
          </a:p>
        </p:txBody>
      </p:sp>
      <p:sp>
        <p:nvSpPr>
          <p:cNvPr id="3" name="Content Placeholder 2"/>
          <p:cNvSpPr>
            <a:spLocks noGrp="1"/>
          </p:cNvSpPr>
          <p:nvPr>
            <p:ph idx="1"/>
          </p:nvPr>
        </p:nvSpPr>
        <p:spPr/>
        <p:txBody>
          <a:bodyPr>
            <a:normAutofit lnSpcReduction="10000"/>
          </a:bodyPr>
          <a:lstStyle/>
          <a:p>
            <a:r>
              <a:rPr lang="en-US" dirty="0" smtClean="0"/>
              <a:t>LHC (the Collaborative Applicant) submits the LA BOSCOC’s consolidated application to the national CoC Program Competition</a:t>
            </a:r>
          </a:p>
          <a:p>
            <a:r>
              <a:rPr lang="en-US" dirty="0" smtClean="0"/>
              <a:t>The consolidated application is composed primarily of project applications</a:t>
            </a:r>
          </a:p>
          <a:p>
            <a:r>
              <a:rPr lang="en-US" dirty="0" smtClean="0"/>
              <a:t>The LA BOSCOC selects which projects to include in the consolidated application via scoring tools approved by the Board and by the Scoring Committee</a:t>
            </a:r>
          </a:p>
          <a:p>
            <a:r>
              <a:rPr lang="en-US" dirty="0" smtClean="0"/>
              <a:t>The Scoring Committee is composed of volunteers from the Governor’s Council on Homelessness, none of whom have vested interests in any organization competing for funding</a:t>
            </a:r>
          </a:p>
          <a:p>
            <a:r>
              <a:rPr lang="en-US" dirty="0" smtClean="0"/>
              <a:t>The “CoC Program Competition” refers to the national competition between </a:t>
            </a:r>
            <a:r>
              <a:rPr lang="en-US" dirty="0" err="1" smtClean="0"/>
              <a:t>CoCs</a:t>
            </a:r>
            <a:r>
              <a:rPr lang="en-US" dirty="0" smtClean="0"/>
              <a:t> and their projects; the “CoC Program Local Competition” refers to the project scoring and ranking process within the LA BOSCOC</a:t>
            </a:r>
            <a:endParaRPr lang="en-US" dirty="0"/>
          </a:p>
        </p:txBody>
      </p:sp>
    </p:spTree>
    <p:extLst>
      <p:ext uri="{BB962C8B-B14F-4D97-AF65-F5344CB8AC3E}">
        <p14:creationId xmlns:p14="http://schemas.microsoft.com/office/powerpoint/2010/main" val="2282383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Funding Overview</a:t>
            </a:r>
            <a:endParaRPr lang="en-US" dirty="0"/>
          </a:p>
        </p:txBody>
      </p:sp>
    </p:spTree>
    <p:extLst>
      <p:ext uri="{BB962C8B-B14F-4D97-AF65-F5344CB8AC3E}">
        <p14:creationId xmlns:p14="http://schemas.microsoft.com/office/powerpoint/2010/main" val="190459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First</a:t>
            </a:r>
            <a:endParaRPr lang="en-US" dirty="0"/>
          </a:p>
        </p:txBody>
      </p:sp>
      <p:sp>
        <p:nvSpPr>
          <p:cNvPr id="3" name="Content Placeholder 2"/>
          <p:cNvSpPr>
            <a:spLocks noGrp="1"/>
          </p:cNvSpPr>
          <p:nvPr>
            <p:ph idx="1"/>
          </p:nvPr>
        </p:nvSpPr>
        <p:spPr/>
        <p:txBody>
          <a:bodyPr/>
          <a:lstStyle/>
          <a:p>
            <a:r>
              <a:rPr lang="en-US" dirty="0" smtClean="0"/>
              <a:t>Housing First is a program model under which participants receive housing with as few pre-conditions as possible and are removed from housing under only the most extreme circumstances</a:t>
            </a:r>
          </a:p>
          <a:p>
            <a:r>
              <a:rPr lang="en-US" dirty="0" smtClean="0"/>
              <a:t>All new projects are required to use the Housing First model; renewal projects receive a large number of points for using the Housing First model, and in future years will likely be required to use the Housing First Model</a:t>
            </a:r>
          </a:p>
        </p:txBody>
      </p:sp>
    </p:spTree>
    <p:extLst>
      <p:ext uri="{BB962C8B-B14F-4D97-AF65-F5344CB8AC3E}">
        <p14:creationId xmlns:p14="http://schemas.microsoft.com/office/powerpoint/2010/main" val="14840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First (continued)</a:t>
            </a:r>
            <a:endParaRPr lang="en-US" dirty="0"/>
          </a:p>
        </p:txBody>
      </p:sp>
      <p:sp>
        <p:nvSpPr>
          <p:cNvPr id="3" name="Content Placeholder 2"/>
          <p:cNvSpPr>
            <a:spLocks noGrp="1"/>
          </p:cNvSpPr>
          <p:nvPr>
            <p:ph idx="1"/>
          </p:nvPr>
        </p:nvSpPr>
        <p:spPr/>
        <p:txBody>
          <a:bodyPr/>
          <a:lstStyle/>
          <a:p>
            <a:r>
              <a:rPr lang="en-US" dirty="0" smtClean="0"/>
              <a:t>Projects need to meet the following criteria to be considered Housing First under the FY18 CoC Program NOFA: they must</a:t>
            </a:r>
          </a:p>
          <a:p>
            <a:pPr lvl="1"/>
            <a:r>
              <a:rPr lang="en-US" b="1" dirty="0" smtClean="0"/>
              <a:t>Quickly move participants into permanent housing;</a:t>
            </a:r>
          </a:p>
          <a:p>
            <a:pPr lvl="1"/>
            <a:r>
              <a:rPr lang="en-US" b="1" dirty="0" smtClean="0"/>
              <a:t>Ensure that participants are not screened out </a:t>
            </a:r>
            <a:r>
              <a:rPr lang="en-US" dirty="0"/>
              <a:t>based on having (1) too little or little income, (2) active or a history of substance abuse, (3) a criminal record with exceptions for state-mandated restrictions, and (4) a history of victimization, e.g. domestic violence, sexual assault, childhood abuse;</a:t>
            </a:r>
          </a:p>
          <a:p>
            <a:pPr lvl="1"/>
            <a:r>
              <a:rPr lang="en-US" b="1" dirty="0"/>
              <a:t>Ensure that participants are not terminated </a:t>
            </a:r>
            <a:r>
              <a:rPr lang="en-US" dirty="0"/>
              <a:t>from the project for (1) failing to participate in supportive services, not including case management that is for the purposes of engagement only, (2) failing to make progress on a service plan, (3) losing income or failing to increase income, and (4) any other activity not covered in a lease agreement typically found in the project's geographic area.</a:t>
            </a:r>
          </a:p>
          <a:p>
            <a:pPr lvl="1"/>
            <a:endParaRPr lang="en-US" b="1" dirty="0" smtClean="0"/>
          </a:p>
        </p:txBody>
      </p:sp>
    </p:spTree>
    <p:extLst>
      <p:ext uri="{BB962C8B-B14F-4D97-AF65-F5344CB8AC3E}">
        <p14:creationId xmlns:p14="http://schemas.microsoft.com/office/powerpoint/2010/main" val="3732904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 Management Information System (HMIS)</a:t>
            </a:r>
            <a:endParaRPr lang="en-US" dirty="0"/>
          </a:p>
        </p:txBody>
      </p:sp>
      <p:sp>
        <p:nvSpPr>
          <p:cNvPr id="3" name="Content Placeholder 2"/>
          <p:cNvSpPr>
            <a:spLocks noGrp="1"/>
          </p:cNvSpPr>
          <p:nvPr>
            <p:ph idx="1"/>
          </p:nvPr>
        </p:nvSpPr>
        <p:spPr/>
        <p:txBody>
          <a:bodyPr/>
          <a:lstStyle/>
          <a:p>
            <a:r>
              <a:rPr lang="en-US" dirty="0" smtClean="0"/>
              <a:t>HUD requires each CoC to use a single HMIS to record data about people experiencing homelessness</a:t>
            </a:r>
          </a:p>
          <a:p>
            <a:r>
              <a:rPr lang="en-US" dirty="0" smtClean="0"/>
              <a:t>All CoC Program projects are required to record participant data in HMIS*</a:t>
            </a:r>
          </a:p>
          <a:p>
            <a:r>
              <a:rPr lang="en-US" dirty="0" smtClean="0"/>
              <a:t>All </a:t>
            </a:r>
            <a:r>
              <a:rPr lang="en-US" dirty="0" err="1" smtClean="0"/>
              <a:t>CoCs</a:t>
            </a:r>
            <a:r>
              <a:rPr lang="en-US" dirty="0" smtClean="0"/>
              <a:t> in Louisiana use the same HMIS: ServicePoint</a:t>
            </a:r>
            <a:endParaRPr lang="en-US" dirty="0"/>
          </a:p>
          <a:p>
            <a:r>
              <a:rPr lang="en-US" dirty="0" smtClean="0"/>
              <a:t>HMIS licenses in the LA BOSCOC are very inexpensive: ~$120 per person per year</a:t>
            </a:r>
          </a:p>
          <a:p>
            <a:endParaRPr lang="en-US" dirty="0"/>
          </a:p>
          <a:p>
            <a:pPr marL="0" indent="0">
              <a:buNone/>
            </a:pPr>
            <a:r>
              <a:rPr lang="en-US" dirty="0" smtClean="0"/>
              <a:t>* Victim services providers and legal services providers are required instead to use an HMIS-comparable database; for victim services providers funded under the FY18 CoC Program NOFA in the LA BOSCOC, that database is </a:t>
            </a:r>
            <a:r>
              <a:rPr lang="en-US" dirty="0" err="1" smtClean="0"/>
              <a:t>EmpowerDB</a:t>
            </a:r>
            <a:endParaRPr lang="en-US" dirty="0" smtClean="0"/>
          </a:p>
          <a:p>
            <a:endParaRPr lang="en-US" dirty="0" smtClean="0"/>
          </a:p>
        </p:txBody>
      </p:sp>
    </p:spTree>
    <p:extLst>
      <p:ext uri="{BB962C8B-B14F-4D97-AF65-F5344CB8AC3E}">
        <p14:creationId xmlns:p14="http://schemas.microsoft.com/office/powerpoint/2010/main" val="3318298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Coordinated Entry</a:t>
            </a:r>
            <a:endParaRPr lang="en-US" dirty="0"/>
          </a:p>
        </p:txBody>
      </p:sp>
      <p:sp>
        <p:nvSpPr>
          <p:cNvPr id="3" name="Content Placeholder 2"/>
          <p:cNvSpPr>
            <a:spLocks noGrp="1"/>
          </p:cNvSpPr>
          <p:nvPr>
            <p:ph idx="1"/>
          </p:nvPr>
        </p:nvSpPr>
        <p:spPr>
          <a:xfrm>
            <a:off x="677334" y="2160589"/>
            <a:ext cx="8596668" cy="4156128"/>
          </a:xfrm>
        </p:spPr>
        <p:txBody>
          <a:bodyPr>
            <a:normAutofit/>
          </a:bodyPr>
          <a:lstStyle/>
          <a:p>
            <a:r>
              <a:rPr lang="en-US" dirty="0" smtClean="0"/>
              <a:t>HUD requires all </a:t>
            </a:r>
            <a:r>
              <a:rPr lang="en-US" dirty="0" err="1" smtClean="0"/>
              <a:t>CoCs</a:t>
            </a:r>
            <a:r>
              <a:rPr lang="en-US" dirty="0" smtClean="0"/>
              <a:t> to operate a Coordinated Entry System, which is a CoC-wide policy regarding how people experiencing homelessness are assessed for, prioritized for, and referred to housing and services</a:t>
            </a:r>
          </a:p>
          <a:p>
            <a:r>
              <a:rPr lang="en-US" dirty="0" smtClean="0"/>
              <a:t>The LA BOSCOC’s Coordinated Entry System policies and procedures are outside the scope of this presentation, but the important points are:</a:t>
            </a:r>
          </a:p>
          <a:p>
            <a:pPr lvl="1"/>
            <a:r>
              <a:rPr lang="en-US" dirty="0" smtClean="0"/>
              <a:t>Projects funded under the FY18 CoC Program NOFA must exclusively intake participants from the Coordinated Entry Prioritization List;</a:t>
            </a:r>
          </a:p>
          <a:p>
            <a:pPr lvl="1"/>
            <a:r>
              <a:rPr lang="en-US" dirty="0" smtClean="0"/>
              <a:t>The Coordinated Entry Prioritization List is populated by Coordinated Entry access points; there is at least one access point in each Region;</a:t>
            </a:r>
          </a:p>
          <a:p>
            <a:pPr lvl="1"/>
            <a:r>
              <a:rPr lang="en-US" dirty="0" smtClean="0"/>
              <a:t>Participants are referred from the List to projects on the basis of which participants have the highest VI-SPDAT score when the project requests a referral;</a:t>
            </a:r>
          </a:p>
          <a:p>
            <a:pPr lvl="1"/>
            <a:r>
              <a:rPr lang="en-US" dirty="0" smtClean="0"/>
              <a:t>VI-SPDAT is the assessment tool used by all </a:t>
            </a:r>
            <a:r>
              <a:rPr lang="en-US" dirty="0" err="1" smtClean="0"/>
              <a:t>CoCs</a:t>
            </a:r>
            <a:r>
              <a:rPr lang="en-US" dirty="0" smtClean="0"/>
              <a:t> in Louisiana to determine participants’ level of need</a:t>
            </a:r>
          </a:p>
        </p:txBody>
      </p:sp>
    </p:spTree>
    <p:extLst>
      <p:ext uri="{BB962C8B-B14F-4D97-AF65-F5344CB8AC3E}">
        <p14:creationId xmlns:p14="http://schemas.microsoft.com/office/powerpoint/2010/main" val="2387169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Request for Proposals Overview</a:t>
            </a:r>
            <a:endParaRPr lang="en-US" dirty="0"/>
          </a:p>
        </p:txBody>
      </p:sp>
    </p:spTree>
    <p:extLst>
      <p:ext uri="{BB962C8B-B14F-4D97-AF65-F5344CB8AC3E}">
        <p14:creationId xmlns:p14="http://schemas.microsoft.com/office/powerpoint/2010/main" val="3677107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p:txBody>
          <a:bodyPr/>
          <a:lstStyle/>
          <a:p>
            <a:r>
              <a:rPr lang="en-US" dirty="0" smtClean="0"/>
              <a:t>HUD releases its CoC Program Notice of Funding Availability (NOFA) annually; nationwide, it provides $2.1 billion, the largest single grant in the federal government</a:t>
            </a:r>
          </a:p>
          <a:p>
            <a:endParaRPr lang="en-US" dirty="0" smtClean="0"/>
          </a:p>
          <a:p>
            <a:r>
              <a:rPr lang="en-US" dirty="0" smtClean="0"/>
              <a:t>HUD tells each CoC exactly how much money it can apply for</a:t>
            </a:r>
          </a:p>
          <a:p>
            <a:endParaRPr lang="en-US" dirty="0" smtClean="0"/>
          </a:p>
          <a:p>
            <a:r>
              <a:rPr lang="en-US" dirty="0" smtClean="0"/>
              <a:t>HUD requires each CoC to operate a local competition for new and renewal projects to decide how each project is ranked</a:t>
            </a:r>
          </a:p>
          <a:p>
            <a:endParaRPr lang="en-US" dirty="0" smtClean="0"/>
          </a:p>
          <a:p>
            <a:r>
              <a:rPr lang="en-US" dirty="0" smtClean="0"/>
              <a:t>HUD requires each CoC to rank its projects in order of priority to receive funding</a:t>
            </a:r>
          </a:p>
        </p:txBody>
      </p:sp>
    </p:spTree>
    <p:extLst>
      <p:ext uri="{BB962C8B-B14F-4D97-AF65-F5344CB8AC3E}">
        <p14:creationId xmlns:p14="http://schemas.microsoft.com/office/powerpoint/2010/main" val="1841656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 (continued)</a:t>
            </a:r>
            <a:endParaRPr lang="en-US" dirty="0"/>
          </a:p>
        </p:txBody>
      </p:sp>
      <p:sp>
        <p:nvSpPr>
          <p:cNvPr id="3" name="Content Placeholder 2"/>
          <p:cNvSpPr>
            <a:spLocks noGrp="1"/>
          </p:cNvSpPr>
          <p:nvPr>
            <p:ph idx="1"/>
          </p:nvPr>
        </p:nvSpPr>
        <p:spPr/>
        <p:txBody>
          <a:bodyPr/>
          <a:lstStyle/>
          <a:p>
            <a:r>
              <a:rPr lang="en-US" dirty="0" smtClean="0"/>
              <a:t>In addition to being ranked in order of priority, projects are separated into two funding tiers: Tier 1 and Tier 2</a:t>
            </a:r>
          </a:p>
          <a:p>
            <a:endParaRPr lang="en-US" dirty="0" smtClean="0"/>
          </a:p>
          <a:p>
            <a:r>
              <a:rPr lang="en-US" dirty="0" smtClean="0"/>
              <a:t>Tier 1 = 94% of the </a:t>
            </a:r>
            <a:r>
              <a:rPr lang="en-US" dirty="0" err="1" smtClean="0"/>
              <a:t>CoC’s</a:t>
            </a:r>
            <a:r>
              <a:rPr lang="en-US" dirty="0" smtClean="0"/>
              <a:t> Annual Renewal Demand (ARD), also known as the total amount of its renewal project funding; in other words, Tier 1 = the top 94% of the </a:t>
            </a:r>
            <a:r>
              <a:rPr lang="en-US" dirty="0" err="1" smtClean="0"/>
              <a:t>CoC’s</a:t>
            </a:r>
            <a:r>
              <a:rPr lang="en-US" dirty="0" smtClean="0"/>
              <a:t> project priority listing</a:t>
            </a:r>
          </a:p>
          <a:p>
            <a:endParaRPr lang="en-US" dirty="0"/>
          </a:p>
          <a:p>
            <a:r>
              <a:rPr lang="en-US" dirty="0" smtClean="0"/>
              <a:t>Tier 2 = 6% of the </a:t>
            </a:r>
            <a:r>
              <a:rPr lang="en-US" dirty="0" err="1" smtClean="0"/>
              <a:t>CoC’s</a:t>
            </a:r>
            <a:r>
              <a:rPr lang="en-US" dirty="0" smtClean="0"/>
              <a:t> ARD plus the total amount of any bonus funding; in other words, Tier 2 = the bottom 6% of the </a:t>
            </a:r>
            <a:r>
              <a:rPr lang="en-US" dirty="0" err="1" smtClean="0"/>
              <a:t>CoC’s</a:t>
            </a:r>
            <a:r>
              <a:rPr lang="en-US" dirty="0" smtClean="0"/>
              <a:t> project priority listing</a:t>
            </a:r>
          </a:p>
        </p:txBody>
      </p:sp>
    </p:spTree>
    <p:extLst>
      <p:ext uri="{BB962C8B-B14F-4D97-AF65-F5344CB8AC3E}">
        <p14:creationId xmlns:p14="http://schemas.microsoft.com/office/powerpoint/2010/main" val="2427386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HUD funds all Tier 1 projects before it funds any Tier 2 projects; Tier 1 projects are therefore very likely to be funded</a:t>
            </a:r>
          </a:p>
          <a:p>
            <a:endParaRPr lang="en-US" dirty="0"/>
          </a:p>
          <a:p>
            <a:r>
              <a:rPr lang="en-US" dirty="0" smtClean="0"/>
              <a:t>HUD ranks all Tier 2 projects submitted by all </a:t>
            </a:r>
            <a:r>
              <a:rPr lang="en-US" dirty="0" err="1" smtClean="0"/>
              <a:t>CoCs</a:t>
            </a:r>
            <a:r>
              <a:rPr lang="en-US" dirty="0" smtClean="0"/>
              <a:t> against each other, then funds those projects in order of that ranking; Tier 2 projects are less likely to be funded</a:t>
            </a:r>
          </a:p>
          <a:p>
            <a:endParaRPr lang="en-US" dirty="0"/>
          </a:p>
          <a:p>
            <a:r>
              <a:rPr lang="en-US" dirty="0" smtClean="0"/>
              <a:t>Historically, </a:t>
            </a:r>
            <a:r>
              <a:rPr lang="en-US" dirty="0" err="1" smtClean="0"/>
              <a:t>CoCs</a:t>
            </a:r>
            <a:r>
              <a:rPr lang="en-US" dirty="0" smtClean="0"/>
              <a:t> that perform well in the national CoC Program Competition are more likely to have their Tier 2 projects funded</a:t>
            </a:r>
          </a:p>
          <a:p>
            <a:endParaRPr lang="en-US" dirty="0"/>
          </a:p>
          <a:p>
            <a:r>
              <a:rPr lang="en-US" dirty="0" smtClean="0"/>
              <a:t>In FY17, for the first time, the LA BOSCOC scored above both the national median and national mean; in other words, the LA BOSCOC performed well! </a:t>
            </a:r>
            <a:r>
              <a:rPr lang="en-US" dirty="0" smtClean="0">
                <a:sym typeface="Wingdings" panose="05000000000000000000" pitchFamily="2" charset="2"/>
              </a:rPr>
              <a:t></a:t>
            </a:r>
            <a:endParaRPr lang="en-US" dirty="0" smtClean="0"/>
          </a:p>
        </p:txBody>
      </p:sp>
    </p:spTree>
    <p:extLst>
      <p:ext uri="{BB962C8B-B14F-4D97-AF65-F5344CB8AC3E}">
        <p14:creationId xmlns:p14="http://schemas.microsoft.com/office/powerpoint/2010/main" val="2344509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 From the Big Picture</a:t>
            </a:r>
            <a:endParaRPr lang="en-US" dirty="0"/>
          </a:p>
        </p:txBody>
      </p:sp>
      <p:sp>
        <p:nvSpPr>
          <p:cNvPr id="3" name="Content Placeholder 2"/>
          <p:cNvSpPr>
            <a:spLocks noGrp="1"/>
          </p:cNvSpPr>
          <p:nvPr>
            <p:ph idx="1"/>
          </p:nvPr>
        </p:nvSpPr>
        <p:spPr/>
        <p:txBody>
          <a:bodyPr/>
          <a:lstStyle/>
          <a:p>
            <a:r>
              <a:rPr lang="en-US" dirty="0" smtClean="0"/>
              <a:t>There are two funding stages: the LA BOSCOC’s Local Competition and the national CoC Program Competition</a:t>
            </a:r>
          </a:p>
          <a:p>
            <a:endParaRPr lang="en-US" dirty="0"/>
          </a:p>
          <a:p>
            <a:r>
              <a:rPr lang="en-US" dirty="0" smtClean="0"/>
              <a:t>If the LA BOSCOC includes your project in the consolidated application, it doesn’t guarantee funding</a:t>
            </a:r>
          </a:p>
          <a:p>
            <a:endParaRPr lang="en-US" dirty="0"/>
          </a:p>
          <a:p>
            <a:r>
              <a:rPr lang="en-US" dirty="0" smtClean="0"/>
              <a:t>If the LA BOSCOC ranks your project in Tier 1, your project is very likely to receive funding</a:t>
            </a:r>
          </a:p>
          <a:p>
            <a:endParaRPr lang="en-US" dirty="0"/>
          </a:p>
          <a:p>
            <a:r>
              <a:rPr lang="en-US" dirty="0" smtClean="0"/>
              <a:t>If the LA BOSCOC ranks your project in Tier 2, your project is still competitive for funding</a:t>
            </a:r>
          </a:p>
        </p:txBody>
      </p:sp>
    </p:spTree>
    <p:extLst>
      <p:ext uri="{BB962C8B-B14F-4D97-AF65-F5344CB8AC3E}">
        <p14:creationId xmlns:p14="http://schemas.microsoft.com/office/powerpoint/2010/main" val="1277068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 From the Big Picture (continued)</a:t>
            </a:r>
            <a:endParaRPr lang="en-US" dirty="0"/>
          </a:p>
        </p:txBody>
      </p:sp>
      <p:sp>
        <p:nvSpPr>
          <p:cNvPr id="3" name="Content Placeholder 2"/>
          <p:cNvSpPr>
            <a:spLocks noGrp="1"/>
          </p:cNvSpPr>
          <p:nvPr>
            <p:ph idx="1"/>
          </p:nvPr>
        </p:nvSpPr>
        <p:spPr/>
        <p:txBody>
          <a:bodyPr/>
          <a:lstStyle/>
          <a:p>
            <a:r>
              <a:rPr lang="en-US" dirty="0" smtClean="0"/>
              <a:t>How can you make a project application more competitive in the LA BOSCOC Local Competition?</a:t>
            </a:r>
          </a:p>
          <a:p>
            <a:pPr lvl="1"/>
            <a:r>
              <a:rPr lang="en-US" dirty="0" smtClean="0"/>
              <a:t>Read the Scoring Tools Detailed Instructions carefully, and make sure you address each part of each scoring element in the corresponding section of the project application in e-snaps or in the Project Application Supplement</a:t>
            </a:r>
          </a:p>
          <a:p>
            <a:pPr lvl="1"/>
            <a:r>
              <a:rPr lang="en-US" dirty="0" smtClean="0"/>
              <a:t>Write CLEARLY and write CONCISELY; the easier it is for the Scoring Committee to read and understand your project application, the easier it is for them to award you points</a:t>
            </a:r>
          </a:p>
          <a:p>
            <a:pPr lvl="1"/>
            <a:r>
              <a:rPr lang="en-US" dirty="0" smtClean="0"/>
              <a:t>Consult with organizations that received new project awards in FY17; they might have words of wisdom about grant writing for the LA BOSCOC!</a:t>
            </a:r>
          </a:p>
        </p:txBody>
      </p:sp>
    </p:spTree>
    <p:extLst>
      <p:ext uri="{BB962C8B-B14F-4D97-AF65-F5344CB8AC3E}">
        <p14:creationId xmlns:p14="http://schemas.microsoft.com/office/powerpoint/2010/main" val="89762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Funding Availability</a:t>
            </a:r>
            <a:endParaRPr lang="en-US" dirty="0"/>
          </a:p>
        </p:txBody>
      </p:sp>
      <p:sp>
        <p:nvSpPr>
          <p:cNvPr id="5" name="Content Placeholder 4"/>
          <p:cNvSpPr>
            <a:spLocks noGrp="1"/>
          </p:cNvSpPr>
          <p:nvPr>
            <p:ph idx="1"/>
          </p:nvPr>
        </p:nvSpPr>
        <p:spPr/>
        <p:txBody>
          <a:bodyPr/>
          <a:lstStyle/>
          <a:p>
            <a:r>
              <a:rPr lang="en-US" dirty="0" smtClean="0"/>
              <a:t>The Louisiana Housing Corporation (LHC), as the Collaborative Applicant (e.g. lead agency) for the Louisiana Balance of State Continuum of Care (LA BOSCOC), will, in September 2018, submit a consolidated application to the U.S. Department of Housing and Urban Development (HUD) requesting approximately $17 million in funding through the Continuum of Care (CoC) Program</a:t>
            </a:r>
          </a:p>
          <a:p>
            <a:r>
              <a:rPr lang="en-US" dirty="0" smtClean="0"/>
              <a:t>The CoC Program funds projects that provide housing and supportive services for people experiencing homelessness</a:t>
            </a:r>
          </a:p>
          <a:p>
            <a:r>
              <a:rPr lang="en-US" dirty="0" smtClean="0"/>
              <a:t>LHC will select projects to include in the consolidated application based on a competitive process</a:t>
            </a:r>
          </a:p>
          <a:p>
            <a:r>
              <a:rPr lang="en-US" dirty="0" smtClean="0"/>
              <a:t>LHC will include both new and existing (e.g. renewal) projects in the consolidated application</a:t>
            </a:r>
            <a:endParaRPr lang="en-US" dirty="0"/>
          </a:p>
        </p:txBody>
      </p:sp>
    </p:spTree>
    <p:extLst>
      <p:ext uri="{BB962C8B-B14F-4D97-AF65-F5344CB8AC3E}">
        <p14:creationId xmlns:p14="http://schemas.microsoft.com/office/powerpoint/2010/main" val="3218292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 From the Big Picture (continued)</a:t>
            </a:r>
            <a:endParaRPr lang="en-US" dirty="0"/>
          </a:p>
        </p:txBody>
      </p:sp>
      <p:sp>
        <p:nvSpPr>
          <p:cNvPr id="3" name="Content Placeholder 2"/>
          <p:cNvSpPr>
            <a:spLocks noGrp="1"/>
          </p:cNvSpPr>
          <p:nvPr>
            <p:ph idx="1"/>
          </p:nvPr>
        </p:nvSpPr>
        <p:spPr/>
        <p:txBody>
          <a:bodyPr/>
          <a:lstStyle/>
          <a:p>
            <a:r>
              <a:rPr lang="en-US" dirty="0" smtClean="0"/>
              <a:t>How can you make a project application more competitive in the national CoC Program Competition?</a:t>
            </a:r>
          </a:p>
          <a:p>
            <a:pPr lvl="1"/>
            <a:r>
              <a:rPr lang="en-US" dirty="0" smtClean="0"/>
              <a:t>Project applications that succeed in the LA BOSCOC’s Local Competition are well positioned for the national CoC Program Competition, because the Local Competition’s scoring criteria are derived in part from the national CoC Program Competition’s scoring criteria</a:t>
            </a:r>
          </a:p>
          <a:p>
            <a:pPr lvl="1"/>
            <a:r>
              <a:rPr lang="en-US" dirty="0" smtClean="0"/>
              <a:t>Read HUD’s project application detailed instructions carefully, and make sure you address each part of each scoring element in the corresponding section of the project application</a:t>
            </a:r>
          </a:p>
          <a:p>
            <a:pPr lvl="1"/>
            <a:r>
              <a:rPr lang="en-US" dirty="0"/>
              <a:t>Write CLEARLY and write CONCISELY; </a:t>
            </a:r>
            <a:r>
              <a:rPr lang="en-US" dirty="0" smtClean="0"/>
              <a:t>HUD reviewers are less familiar with our organizations and communities than the LA BOSCOC scoring committee!</a:t>
            </a:r>
          </a:p>
          <a:p>
            <a:pPr lvl="1"/>
            <a:r>
              <a:rPr lang="en-US" dirty="0" smtClean="0"/>
              <a:t>Whenever possible, reflect HUD’s language in your project application’s language</a:t>
            </a:r>
            <a:endParaRPr lang="en-US" dirty="0"/>
          </a:p>
        </p:txBody>
      </p:sp>
    </p:spTree>
    <p:extLst>
      <p:ext uri="{BB962C8B-B14F-4D97-AF65-F5344CB8AC3E}">
        <p14:creationId xmlns:p14="http://schemas.microsoft.com/office/powerpoint/2010/main" val="3562332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 From the Big Picture (continued)</a:t>
            </a:r>
            <a:endParaRPr lang="en-US" dirty="0"/>
          </a:p>
        </p:txBody>
      </p:sp>
      <p:sp>
        <p:nvSpPr>
          <p:cNvPr id="3" name="Content Placeholder 2"/>
          <p:cNvSpPr>
            <a:spLocks noGrp="1"/>
          </p:cNvSpPr>
          <p:nvPr>
            <p:ph idx="1"/>
          </p:nvPr>
        </p:nvSpPr>
        <p:spPr/>
        <p:txBody>
          <a:bodyPr/>
          <a:lstStyle/>
          <a:p>
            <a:r>
              <a:rPr lang="en-US" dirty="0" smtClean="0"/>
              <a:t>How can you make a project application more competitive in the national CoC Program Competition?</a:t>
            </a:r>
          </a:p>
          <a:p>
            <a:pPr lvl="1"/>
            <a:r>
              <a:rPr lang="en-US" dirty="0" smtClean="0"/>
              <a:t>Project applications that succeed in the LA BOSCOC’s Local Competition are well positioned for the national CoC Program Competition, because the Local Competition’s scoring criteria are derived in part from the national CoC Program Competition’s scoring criteria</a:t>
            </a:r>
          </a:p>
          <a:p>
            <a:pPr lvl="1"/>
            <a:r>
              <a:rPr lang="en-US" dirty="0" smtClean="0"/>
              <a:t>Read HUD’s project application detailed instructions carefully, and make sure you address each part of each scoring element in the corresponding section of the project application</a:t>
            </a:r>
          </a:p>
          <a:p>
            <a:pPr lvl="1"/>
            <a:r>
              <a:rPr lang="en-US" dirty="0"/>
              <a:t>Write CLEARLY and write CONCISELY; </a:t>
            </a:r>
            <a:r>
              <a:rPr lang="en-US" dirty="0" smtClean="0"/>
              <a:t>HUD reviewers are less familiar with our organizations and communities than the LA BOSCOC scoring committee!</a:t>
            </a:r>
          </a:p>
          <a:p>
            <a:pPr lvl="1"/>
            <a:r>
              <a:rPr lang="en-US" dirty="0" smtClean="0"/>
              <a:t>Whenever possible, reflect HUD’s language in your project application’s language</a:t>
            </a:r>
            <a:endParaRPr lang="en-US" dirty="0"/>
          </a:p>
        </p:txBody>
      </p:sp>
    </p:spTree>
    <p:extLst>
      <p:ext uri="{BB962C8B-B14F-4D97-AF65-F5344CB8AC3E}">
        <p14:creationId xmlns:p14="http://schemas.microsoft.com/office/powerpoint/2010/main" val="1139237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Types and Eligible Activities</a:t>
            </a:r>
            <a:endParaRPr lang="en-US" dirty="0"/>
          </a:p>
        </p:txBody>
      </p:sp>
    </p:spTree>
    <p:extLst>
      <p:ext uri="{BB962C8B-B14F-4D97-AF65-F5344CB8AC3E}">
        <p14:creationId xmlns:p14="http://schemas.microsoft.com/office/powerpoint/2010/main" val="3390478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Overview</a:t>
            </a:r>
            <a:endParaRPr lang="en-US" dirty="0"/>
          </a:p>
        </p:txBody>
      </p:sp>
      <p:sp>
        <p:nvSpPr>
          <p:cNvPr id="3" name="Content Placeholder 2"/>
          <p:cNvSpPr>
            <a:spLocks noGrp="1"/>
          </p:cNvSpPr>
          <p:nvPr>
            <p:ph idx="1"/>
          </p:nvPr>
        </p:nvSpPr>
        <p:spPr/>
        <p:txBody>
          <a:bodyPr/>
          <a:lstStyle/>
          <a:p>
            <a:pPr>
              <a:buAutoNum type="arabicParenBoth"/>
            </a:pPr>
            <a:r>
              <a:rPr lang="en-US" dirty="0" smtClean="0"/>
              <a:t>Organizations create their project applications in e-snaps, HUD’s online grant management platform</a:t>
            </a:r>
          </a:p>
          <a:p>
            <a:pPr>
              <a:buAutoNum type="arabicParenBoth"/>
            </a:pPr>
            <a:r>
              <a:rPr lang="en-US" dirty="0" smtClean="0"/>
              <a:t>Organizations fill out the LA BOSCOC’s Project Application Supplement in Word or a compatible word processor</a:t>
            </a:r>
          </a:p>
          <a:p>
            <a:pPr>
              <a:buAutoNum type="arabicParenBoth"/>
            </a:pPr>
            <a:r>
              <a:rPr lang="en-US" dirty="0" smtClean="0"/>
              <a:t>Organizations submit their project applications and Project Application Supplements by email to the LA BOSCOC by the due date listed in the RFP</a:t>
            </a:r>
          </a:p>
          <a:p>
            <a:pPr>
              <a:buAutoNum type="arabicParenBoth"/>
            </a:pPr>
            <a:r>
              <a:rPr lang="en-US" dirty="0" smtClean="0"/>
              <a:t>The LA BOSCOC Scoring Committee scores and ranks project applications for inclusion in the consolidated application</a:t>
            </a:r>
          </a:p>
          <a:p>
            <a:pPr>
              <a:buAutoNum type="arabicParenBoth"/>
            </a:pPr>
            <a:r>
              <a:rPr lang="en-US" dirty="0" smtClean="0"/>
              <a:t>Projects selected for inclusion finalize their applications in e-snaps (“hit the Submit button”) by the date listed in the RFP</a:t>
            </a:r>
          </a:p>
          <a:p>
            <a:pPr marL="0" indent="0">
              <a:buNone/>
            </a:pPr>
            <a:r>
              <a:rPr lang="en-US" dirty="0" smtClean="0"/>
              <a:t>All of these dates and times are listed at the end of this webinar and in the RFP.</a:t>
            </a:r>
          </a:p>
        </p:txBody>
      </p:sp>
    </p:spTree>
    <p:extLst>
      <p:ext uri="{BB962C8B-B14F-4D97-AF65-F5344CB8AC3E}">
        <p14:creationId xmlns:p14="http://schemas.microsoft.com/office/powerpoint/2010/main" val="3105922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Projects Can the CoC Program Fund – Renewal</a:t>
            </a:r>
            <a:endParaRPr lang="en-US" dirty="0"/>
          </a:p>
        </p:txBody>
      </p:sp>
      <p:sp>
        <p:nvSpPr>
          <p:cNvPr id="3" name="Content Placeholder 2"/>
          <p:cNvSpPr>
            <a:spLocks noGrp="1"/>
          </p:cNvSpPr>
          <p:nvPr>
            <p:ph idx="1"/>
          </p:nvPr>
        </p:nvSpPr>
        <p:spPr/>
        <p:txBody>
          <a:bodyPr/>
          <a:lstStyle/>
          <a:p>
            <a:r>
              <a:rPr lang="en-US" dirty="0" smtClean="0"/>
              <a:t>Renewal projects must apply to be funded under their existing project type</a:t>
            </a:r>
          </a:p>
          <a:p>
            <a:pPr marL="0" indent="0">
              <a:buNone/>
            </a:pPr>
            <a:endParaRPr lang="en-US" dirty="0" smtClean="0"/>
          </a:p>
          <a:p>
            <a:r>
              <a:rPr lang="en-US" dirty="0" smtClean="0"/>
              <a:t>…unless they intend to transition into a different project type*</a:t>
            </a:r>
          </a:p>
          <a:p>
            <a:pPr lvl="1"/>
            <a:r>
              <a:rPr lang="en-US" dirty="0" smtClean="0"/>
              <a:t>This is a new feature in FY18, and we don’t know much about it yet</a:t>
            </a:r>
          </a:p>
          <a:p>
            <a:pPr lvl="1"/>
            <a:r>
              <a:rPr lang="en-US" dirty="0" smtClean="0"/>
              <a:t>No renewal projects have indicated that they intend to transition between project types</a:t>
            </a:r>
          </a:p>
          <a:p>
            <a:pPr lvl="1"/>
            <a:r>
              <a:rPr lang="en-US" dirty="0" smtClean="0"/>
              <a:t>Organizations that would like to transition a project need to contact the Continuum of Care Manager ASAP</a:t>
            </a:r>
          </a:p>
          <a:p>
            <a:pPr marL="57150" indent="0">
              <a:buNone/>
            </a:pPr>
            <a:endParaRPr lang="en-US" dirty="0"/>
          </a:p>
          <a:p>
            <a:pPr marL="57150" indent="0">
              <a:buNone/>
            </a:pPr>
            <a:r>
              <a:rPr lang="en-US" dirty="0" smtClean="0"/>
              <a:t>* For more information, see Page 8 of the FY18 CoC Program NOFA</a:t>
            </a:r>
            <a:endParaRPr lang="en-US" dirty="0"/>
          </a:p>
        </p:txBody>
      </p:sp>
    </p:spTree>
    <p:extLst>
      <p:ext uri="{BB962C8B-B14F-4D97-AF65-F5344CB8AC3E}">
        <p14:creationId xmlns:p14="http://schemas.microsoft.com/office/powerpoint/2010/main" val="3543695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Projects Can the CoC Program Fund – New Projects (General Funding Pool)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New projects applying under the General Funding Pool – which can fund projects serving all eligible target populations, including survivors of domestic violence – can apply under the following project types:</a:t>
            </a:r>
          </a:p>
          <a:p>
            <a:r>
              <a:rPr lang="en-US" b="1" dirty="0" smtClean="0"/>
              <a:t>Permanent Supportive Housing (PSH): </a:t>
            </a:r>
            <a:r>
              <a:rPr lang="en-US" dirty="0" smtClean="0"/>
              <a:t>serves people experiencing chronic homelessness or those who meet the </a:t>
            </a:r>
            <a:r>
              <a:rPr lang="en-US" dirty="0" err="1" smtClean="0"/>
              <a:t>DedicatedPLUS</a:t>
            </a:r>
            <a:r>
              <a:rPr lang="en-US" dirty="0" smtClean="0"/>
              <a:t> definition* </a:t>
            </a:r>
          </a:p>
          <a:p>
            <a:pPr lvl="1"/>
            <a:r>
              <a:rPr lang="en-US" dirty="0" smtClean="0"/>
              <a:t>Briefly: </a:t>
            </a:r>
            <a:r>
              <a:rPr lang="en-US" dirty="0" smtClean="0"/>
              <a:t>chronic homelessness means a person who is experiencing literal homelessness continuously for at least 12 months or on 4 separate occasions in the last 3 years where the occasions total at least 12 months AND where the adult head of household (</a:t>
            </a:r>
            <a:r>
              <a:rPr lang="en-US" dirty="0" smtClean="0"/>
              <a:t>or, </a:t>
            </a:r>
            <a:r>
              <a:rPr lang="en-US" dirty="0" smtClean="0"/>
              <a:t>if there is no adult in the </a:t>
            </a:r>
            <a:r>
              <a:rPr lang="en-US" dirty="0" smtClean="0"/>
              <a:t>family, </a:t>
            </a:r>
            <a:r>
              <a:rPr lang="en-US" dirty="0" smtClean="0"/>
              <a:t>a minor head of </a:t>
            </a:r>
            <a:r>
              <a:rPr lang="en-US" dirty="0" smtClean="0"/>
              <a:t>household) </a:t>
            </a:r>
            <a:r>
              <a:rPr lang="en-US" dirty="0" smtClean="0"/>
              <a:t>has a disability</a:t>
            </a:r>
          </a:p>
          <a:p>
            <a:pPr lvl="1"/>
            <a:r>
              <a:rPr lang="en-US" dirty="0" smtClean="0"/>
              <a:t>PSH can fund housing, supportive services; no limit to the length of time participants can remain in the project</a:t>
            </a:r>
          </a:p>
          <a:p>
            <a:endParaRPr lang="en-US" b="1" dirty="0"/>
          </a:p>
          <a:p>
            <a:pPr marL="0" indent="0">
              <a:buNone/>
            </a:pPr>
            <a:r>
              <a:rPr lang="en-US" dirty="0" smtClean="0"/>
              <a:t>	*See NOFA for definition of Dedicated Plus</a:t>
            </a:r>
            <a:endParaRPr lang="en-US" dirty="0"/>
          </a:p>
        </p:txBody>
      </p:sp>
    </p:spTree>
    <p:extLst>
      <p:ext uri="{BB962C8B-B14F-4D97-AF65-F5344CB8AC3E}">
        <p14:creationId xmlns:p14="http://schemas.microsoft.com/office/powerpoint/2010/main" val="2935360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Projects Can the CoC Program Fund – New Projects (General Funding Pool) (cont’d)</a:t>
            </a:r>
            <a:endParaRPr lang="en-US" dirty="0"/>
          </a:p>
        </p:txBody>
      </p:sp>
      <p:sp>
        <p:nvSpPr>
          <p:cNvPr id="3" name="Content Placeholder 2"/>
          <p:cNvSpPr>
            <a:spLocks noGrp="1"/>
          </p:cNvSpPr>
          <p:nvPr>
            <p:ph idx="1"/>
          </p:nvPr>
        </p:nvSpPr>
        <p:spPr/>
        <p:txBody>
          <a:bodyPr>
            <a:normAutofit lnSpcReduction="10000"/>
          </a:bodyPr>
          <a:lstStyle/>
          <a:p>
            <a:r>
              <a:rPr lang="en-US" b="1" dirty="0" smtClean="0"/>
              <a:t>Rapid </a:t>
            </a:r>
            <a:r>
              <a:rPr lang="en-US" b="1" dirty="0"/>
              <a:t>Re-housing (RRH): </a:t>
            </a:r>
            <a:r>
              <a:rPr lang="en-US" dirty="0"/>
              <a:t>serves people who </a:t>
            </a:r>
            <a:r>
              <a:rPr lang="en-US" dirty="0" smtClean="0"/>
              <a:t>qualify under ANY ONE of the following:</a:t>
            </a:r>
          </a:p>
          <a:p>
            <a:pPr lvl="1"/>
            <a:r>
              <a:rPr lang="en-US" dirty="0" smtClean="0"/>
              <a:t>Experiencing literal homelessness;</a:t>
            </a:r>
          </a:p>
          <a:p>
            <a:pPr lvl="1"/>
            <a:r>
              <a:rPr lang="en-US" dirty="0" smtClean="0"/>
              <a:t>Fleeing domestic violence, dating violence, or stalking;</a:t>
            </a:r>
          </a:p>
          <a:p>
            <a:pPr lvl="1"/>
            <a:r>
              <a:rPr lang="en-US" dirty="0" smtClean="0"/>
              <a:t>Are residing in a transitional housing (TH) project that was eliminated;</a:t>
            </a:r>
          </a:p>
          <a:p>
            <a:pPr lvl="1"/>
            <a:r>
              <a:rPr lang="en-US" dirty="0" smtClean="0"/>
              <a:t>Are residing in a TH unit funded by a Joint Transitional Housing-Rapid Re-housing (TH-RRH) project;</a:t>
            </a:r>
          </a:p>
          <a:p>
            <a:pPr lvl="1"/>
            <a:r>
              <a:rPr lang="en-US" dirty="0" smtClean="0"/>
              <a:t>Are receiving services through a Veterans Affairs (VA)-funded homeless assistance program AND met one of the other above criteria at initial intake to the VA’s homeless assistance system</a:t>
            </a:r>
          </a:p>
          <a:p>
            <a:r>
              <a:rPr lang="en-US" dirty="0" smtClean="0"/>
              <a:t>Participants can stay up to 24 months; best practices and upcoming LA BOSCOC standards will encourage stays of 3-12 months and set strict, clear criteria for stays longer than 12 months</a:t>
            </a:r>
          </a:p>
        </p:txBody>
      </p:sp>
    </p:spTree>
    <p:extLst>
      <p:ext uri="{BB962C8B-B14F-4D97-AF65-F5344CB8AC3E}">
        <p14:creationId xmlns:p14="http://schemas.microsoft.com/office/powerpoint/2010/main" val="23091714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Projects Can the CoC Program Fund – New Projects (General Funding Pool) (cont’d)</a:t>
            </a:r>
            <a:endParaRPr lang="en-US" dirty="0"/>
          </a:p>
        </p:txBody>
      </p:sp>
      <p:sp>
        <p:nvSpPr>
          <p:cNvPr id="3" name="Content Placeholder 2"/>
          <p:cNvSpPr>
            <a:spLocks noGrp="1"/>
          </p:cNvSpPr>
          <p:nvPr>
            <p:ph idx="1"/>
          </p:nvPr>
        </p:nvSpPr>
        <p:spPr/>
        <p:txBody>
          <a:bodyPr>
            <a:normAutofit lnSpcReduction="10000"/>
          </a:bodyPr>
          <a:lstStyle/>
          <a:p>
            <a:r>
              <a:rPr lang="en-US" b="1" dirty="0" smtClean="0"/>
              <a:t>TH-RRH: </a:t>
            </a:r>
            <a:r>
              <a:rPr lang="en-US" dirty="0"/>
              <a:t>serves people who </a:t>
            </a:r>
            <a:r>
              <a:rPr lang="en-US" dirty="0" smtClean="0"/>
              <a:t>qualify under ANY ONE of the following:</a:t>
            </a:r>
          </a:p>
          <a:p>
            <a:pPr lvl="1"/>
            <a:r>
              <a:rPr lang="en-US" dirty="0" smtClean="0"/>
              <a:t>Experiencing literal homelessness;</a:t>
            </a:r>
          </a:p>
          <a:p>
            <a:pPr lvl="1"/>
            <a:r>
              <a:rPr lang="en-US" dirty="0" smtClean="0"/>
              <a:t>Fleeing domestic violence, dating violence, or stalking;</a:t>
            </a:r>
          </a:p>
          <a:p>
            <a:pPr lvl="1"/>
            <a:r>
              <a:rPr lang="en-US" dirty="0" smtClean="0"/>
              <a:t>Are residing in a transitional housing (TH) project that was eliminated;</a:t>
            </a:r>
          </a:p>
          <a:p>
            <a:pPr lvl="1"/>
            <a:r>
              <a:rPr lang="en-US" dirty="0" smtClean="0"/>
              <a:t>Are residing in a TH unit funded by a Joint Transitional Housing-Rapid Re-housing (TH-RRH) project;</a:t>
            </a:r>
          </a:p>
          <a:p>
            <a:pPr lvl="1"/>
            <a:r>
              <a:rPr lang="en-US" dirty="0" smtClean="0"/>
              <a:t>Are receiving services through a Veterans Affairs (VA)-funded homeless assistance program AND met one of the other above criteria at initial intake to the VA’s homeless assistance system</a:t>
            </a:r>
          </a:p>
          <a:p>
            <a:r>
              <a:rPr lang="en-US" dirty="0" smtClean="0"/>
              <a:t>Provides BOTH transitional housing AND rapid re-housing components; this project model is challenging and relatively new; it is most likely effective in very rural areas and with youth populations; if you are considering a TH-RRH project, please contact the CoC Manager separately</a:t>
            </a:r>
          </a:p>
        </p:txBody>
      </p:sp>
    </p:spTree>
    <p:extLst>
      <p:ext uri="{BB962C8B-B14F-4D97-AF65-F5344CB8AC3E}">
        <p14:creationId xmlns:p14="http://schemas.microsoft.com/office/powerpoint/2010/main" val="1297437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Projects Can the CoC Program Fund – New Projects (DV Funding Pool)</a:t>
            </a:r>
            <a:endParaRPr lang="en-US" dirty="0"/>
          </a:p>
        </p:txBody>
      </p:sp>
      <p:sp>
        <p:nvSpPr>
          <p:cNvPr id="3" name="Content Placeholder 2"/>
          <p:cNvSpPr>
            <a:spLocks noGrp="1"/>
          </p:cNvSpPr>
          <p:nvPr>
            <p:ph idx="1"/>
          </p:nvPr>
        </p:nvSpPr>
        <p:spPr/>
        <p:txBody>
          <a:bodyPr>
            <a:normAutofit lnSpcReduction="10000"/>
          </a:bodyPr>
          <a:lstStyle/>
          <a:p>
            <a:r>
              <a:rPr lang="en-US" dirty="0" smtClean="0"/>
              <a:t>New projects applying under the DV Funding Pool – which can exclusively fund projects that “assist survivors of domestic violence, dating violence, and stalking” – can apply under the following project types:</a:t>
            </a:r>
          </a:p>
          <a:p>
            <a:r>
              <a:rPr lang="en-US" b="1" dirty="0" smtClean="0"/>
              <a:t>RRH: </a:t>
            </a:r>
            <a:r>
              <a:rPr lang="en-US" dirty="0"/>
              <a:t>serves </a:t>
            </a:r>
            <a:r>
              <a:rPr lang="en-US" dirty="0" smtClean="0"/>
              <a:t>only people who are survivors of domestic violence, dating violence, and stalking; participants </a:t>
            </a:r>
            <a:r>
              <a:rPr lang="en-US" dirty="0"/>
              <a:t>can stay up to 24 months; best practices and upcoming LA BOSCOC standards will encourage stays of 3-12 months and set strict, clear criteria stays longer than 12 </a:t>
            </a:r>
            <a:r>
              <a:rPr lang="en-US" dirty="0" smtClean="0"/>
              <a:t>months</a:t>
            </a:r>
          </a:p>
          <a:p>
            <a:r>
              <a:rPr lang="en-US" b="1" dirty="0"/>
              <a:t>TH-RRH: </a:t>
            </a:r>
            <a:r>
              <a:rPr lang="en-US" dirty="0"/>
              <a:t>serves only people who are survivors of domestic violence, dating violence, and stalking; </a:t>
            </a:r>
            <a:r>
              <a:rPr lang="en-US" dirty="0" smtClean="0"/>
              <a:t>provides BOTH transitional housing AND rapid re-housing components; this project model is expensive, challenging, and relatively new; it is most likely effective in very rural areas and with youth populations; if you are considering a TH-RRH project, please contact the CoC Manager separately</a:t>
            </a:r>
          </a:p>
          <a:p>
            <a:endParaRPr lang="en-US" dirty="0"/>
          </a:p>
        </p:txBody>
      </p:sp>
    </p:spTree>
    <p:extLst>
      <p:ext uri="{BB962C8B-B14F-4D97-AF65-F5344CB8AC3E}">
        <p14:creationId xmlns:p14="http://schemas.microsoft.com/office/powerpoint/2010/main" val="724105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a:t>
            </a:r>
            <a:endParaRPr lang="en-US" dirty="0"/>
          </a:p>
        </p:txBody>
      </p:sp>
      <p:sp>
        <p:nvSpPr>
          <p:cNvPr id="3" name="Content Placeholder 2"/>
          <p:cNvSpPr>
            <a:spLocks noGrp="1"/>
          </p:cNvSpPr>
          <p:nvPr>
            <p:ph idx="1"/>
          </p:nvPr>
        </p:nvSpPr>
        <p:spPr/>
        <p:txBody>
          <a:bodyPr/>
          <a:lstStyle/>
          <a:p>
            <a:r>
              <a:rPr lang="en-US" dirty="0" smtClean="0"/>
              <a:t>The following cost categories are eligible under the CoC Program Local Competition:</a:t>
            </a:r>
          </a:p>
          <a:p>
            <a:pPr lvl="1"/>
            <a:r>
              <a:rPr lang="en-US" dirty="0" smtClean="0"/>
              <a:t>Leasing</a:t>
            </a:r>
          </a:p>
          <a:p>
            <a:pPr lvl="1"/>
            <a:r>
              <a:rPr lang="en-US" dirty="0" smtClean="0"/>
              <a:t>Rental Assistance</a:t>
            </a:r>
          </a:p>
          <a:p>
            <a:pPr lvl="1"/>
            <a:r>
              <a:rPr lang="en-US" dirty="0" smtClean="0"/>
              <a:t>Supportive Services</a:t>
            </a:r>
          </a:p>
          <a:p>
            <a:pPr lvl="1"/>
            <a:r>
              <a:rPr lang="en-US" dirty="0" smtClean="0"/>
              <a:t>Operating Costs</a:t>
            </a:r>
          </a:p>
          <a:p>
            <a:pPr lvl="1"/>
            <a:r>
              <a:rPr lang="en-US" dirty="0" smtClean="0"/>
              <a:t>Homeless Management Information System (HMIS)</a:t>
            </a:r>
          </a:p>
          <a:p>
            <a:pPr lvl="1"/>
            <a:r>
              <a:rPr lang="en-US" dirty="0" smtClean="0"/>
              <a:t>Project Administrative Costs</a:t>
            </a:r>
          </a:p>
          <a:p>
            <a:r>
              <a:rPr lang="en-US" dirty="0" smtClean="0"/>
              <a:t>All of those cost categories are detailed in 24 CFR 578.49 through 24 CFR 578.59</a:t>
            </a:r>
            <a:endParaRPr lang="en-US" dirty="0"/>
          </a:p>
        </p:txBody>
      </p:sp>
    </p:spTree>
    <p:extLst>
      <p:ext uri="{BB962C8B-B14F-4D97-AF65-F5344CB8AC3E}">
        <p14:creationId xmlns:p14="http://schemas.microsoft.com/office/powerpoint/2010/main" val="30515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Amounts - Renewal</a:t>
            </a:r>
            <a:endParaRPr lang="en-US" dirty="0"/>
          </a:p>
        </p:txBody>
      </p:sp>
      <p:sp>
        <p:nvSpPr>
          <p:cNvPr id="3" name="Content Placeholder 2"/>
          <p:cNvSpPr>
            <a:spLocks noGrp="1"/>
          </p:cNvSpPr>
          <p:nvPr>
            <p:ph idx="1"/>
          </p:nvPr>
        </p:nvSpPr>
        <p:spPr/>
        <p:txBody>
          <a:bodyPr/>
          <a:lstStyle/>
          <a:p>
            <a:r>
              <a:rPr lang="en-US" dirty="0" smtClean="0"/>
              <a:t>$16,272,579 is available in funding for renewal projects</a:t>
            </a:r>
          </a:p>
          <a:p>
            <a:pPr lvl="1"/>
            <a:r>
              <a:rPr lang="en-US" dirty="0" smtClean="0"/>
              <a:t>All existing projects are eligible for renewal</a:t>
            </a:r>
          </a:p>
          <a:p>
            <a:pPr lvl="1"/>
            <a:r>
              <a:rPr lang="en-US" dirty="0" smtClean="0"/>
              <a:t>Any existing project can choose not to submit a renewal project application; that project’s funds will be added to the General Funding Pool</a:t>
            </a:r>
          </a:p>
          <a:p>
            <a:pPr lvl="1"/>
            <a:r>
              <a:rPr lang="en-US" dirty="0" smtClean="0"/>
              <a:t>Renewal projects can only apply for funding up to their FY17 amount (e.g. the amount listed on the Projects Eligible for Renewal spreadsheet)</a:t>
            </a:r>
          </a:p>
          <a:p>
            <a:pPr lvl="1"/>
            <a:r>
              <a:rPr lang="en-US" dirty="0" smtClean="0"/>
              <a:t>Generally speaking, renewal projects can’t change much about their projects from FY17 to FY18 – but there are exceptions; more on that later</a:t>
            </a:r>
            <a:endParaRPr lang="en-US" dirty="0"/>
          </a:p>
        </p:txBody>
      </p:sp>
    </p:spTree>
    <p:extLst>
      <p:ext uri="{BB962C8B-B14F-4D97-AF65-F5344CB8AC3E}">
        <p14:creationId xmlns:p14="http://schemas.microsoft.com/office/powerpoint/2010/main" val="2706233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Ineligible Costs</a:t>
            </a:r>
            <a:endParaRPr lang="en-US" dirty="0"/>
          </a:p>
        </p:txBody>
      </p:sp>
      <p:sp>
        <p:nvSpPr>
          <p:cNvPr id="3" name="Content Placeholder 2"/>
          <p:cNvSpPr>
            <a:spLocks noGrp="1"/>
          </p:cNvSpPr>
          <p:nvPr>
            <p:ph idx="1"/>
          </p:nvPr>
        </p:nvSpPr>
        <p:spPr/>
        <p:txBody>
          <a:bodyPr/>
          <a:lstStyle/>
          <a:p>
            <a:r>
              <a:rPr lang="en-US" dirty="0" smtClean="0"/>
              <a:t>The following project cost categories listed in 24 CFR Part 578, Subpart D are ineligible under the CoC Program Local Competition:</a:t>
            </a:r>
          </a:p>
          <a:p>
            <a:pPr lvl="1"/>
            <a:r>
              <a:rPr lang="en-US" dirty="0" smtClean="0"/>
              <a:t>Acquisition</a:t>
            </a:r>
          </a:p>
          <a:p>
            <a:pPr lvl="1"/>
            <a:r>
              <a:rPr lang="en-US" dirty="0" smtClean="0"/>
              <a:t>Rehabilitation</a:t>
            </a:r>
          </a:p>
          <a:p>
            <a:pPr lvl="1"/>
            <a:r>
              <a:rPr lang="en-US" dirty="0" smtClean="0"/>
              <a:t>New Construction</a:t>
            </a:r>
          </a:p>
          <a:p>
            <a:pPr lvl="1"/>
            <a:r>
              <a:rPr lang="en-US" dirty="0" smtClean="0"/>
              <a:t>Relocation Costs</a:t>
            </a:r>
          </a:p>
          <a:p>
            <a:pPr lvl="1"/>
            <a:r>
              <a:rPr lang="en-US" dirty="0" smtClean="0"/>
              <a:t>Indirect Costs</a:t>
            </a:r>
          </a:p>
        </p:txBody>
      </p:sp>
    </p:spTree>
    <p:extLst>
      <p:ext uri="{BB962C8B-B14F-4D97-AF65-F5344CB8AC3E}">
        <p14:creationId xmlns:p14="http://schemas.microsoft.com/office/powerpoint/2010/main" val="2467082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 by Project Type</a:t>
            </a:r>
            <a:endParaRPr lang="en-US" dirty="0"/>
          </a:p>
        </p:txBody>
      </p:sp>
      <p:sp>
        <p:nvSpPr>
          <p:cNvPr id="3" name="Content Placeholder 2"/>
          <p:cNvSpPr>
            <a:spLocks noGrp="1"/>
          </p:cNvSpPr>
          <p:nvPr>
            <p:ph idx="1"/>
          </p:nvPr>
        </p:nvSpPr>
        <p:spPr/>
        <p:txBody>
          <a:bodyPr/>
          <a:lstStyle/>
          <a:p>
            <a:r>
              <a:rPr lang="en-US" dirty="0" smtClean="0"/>
              <a:t>Not all costs are eligible for all project types. Consult the chart below to determine whether a given cost category is eligible for a given project type.</a:t>
            </a:r>
          </a:p>
          <a:p>
            <a:pPr marL="0" indent="0">
              <a:buNone/>
            </a:pPr>
            <a:endParaRPr lang="en-US" dirty="0" smtClean="0"/>
          </a:p>
          <a:p>
            <a:pPr marL="0" indent="0">
              <a:buNone/>
            </a:pPr>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34931565"/>
              </p:ext>
            </p:extLst>
          </p:nvPr>
        </p:nvGraphicFramePr>
        <p:xfrm>
          <a:off x="677333" y="3026980"/>
          <a:ext cx="8193397" cy="2806262"/>
        </p:xfrm>
        <a:graphic>
          <a:graphicData uri="http://schemas.openxmlformats.org/drawingml/2006/table">
            <a:tbl>
              <a:tblPr firstRow="1" firstCol="1" bandRow="1">
                <a:tableStyleId>{5C22544A-7EE6-4342-B048-85BDC9FD1C3A}</a:tableStyleId>
              </a:tblPr>
              <a:tblGrid>
                <a:gridCol w="1228629">
                  <a:extLst>
                    <a:ext uri="{9D8B030D-6E8A-4147-A177-3AD203B41FA5}">
                      <a16:colId xmlns:a16="http://schemas.microsoft.com/office/drawing/2014/main" val="374719228"/>
                    </a:ext>
                  </a:extLst>
                </a:gridCol>
                <a:gridCol w="1173958">
                  <a:extLst>
                    <a:ext uri="{9D8B030D-6E8A-4147-A177-3AD203B41FA5}">
                      <a16:colId xmlns:a16="http://schemas.microsoft.com/office/drawing/2014/main" val="1133136522"/>
                    </a:ext>
                  </a:extLst>
                </a:gridCol>
                <a:gridCol w="1185347">
                  <a:extLst>
                    <a:ext uri="{9D8B030D-6E8A-4147-A177-3AD203B41FA5}">
                      <a16:colId xmlns:a16="http://schemas.microsoft.com/office/drawing/2014/main" val="2692878530"/>
                    </a:ext>
                  </a:extLst>
                </a:gridCol>
                <a:gridCol w="1185347">
                  <a:extLst>
                    <a:ext uri="{9D8B030D-6E8A-4147-A177-3AD203B41FA5}">
                      <a16:colId xmlns:a16="http://schemas.microsoft.com/office/drawing/2014/main" val="2905662688"/>
                    </a:ext>
                  </a:extLst>
                </a:gridCol>
                <a:gridCol w="1153454">
                  <a:extLst>
                    <a:ext uri="{9D8B030D-6E8A-4147-A177-3AD203B41FA5}">
                      <a16:colId xmlns:a16="http://schemas.microsoft.com/office/drawing/2014/main" val="2236079436"/>
                    </a:ext>
                  </a:extLst>
                </a:gridCol>
                <a:gridCol w="1171678">
                  <a:extLst>
                    <a:ext uri="{9D8B030D-6E8A-4147-A177-3AD203B41FA5}">
                      <a16:colId xmlns:a16="http://schemas.microsoft.com/office/drawing/2014/main" val="434232008"/>
                    </a:ext>
                  </a:extLst>
                </a:gridCol>
                <a:gridCol w="1094984">
                  <a:extLst>
                    <a:ext uri="{9D8B030D-6E8A-4147-A177-3AD203B41FA5}">
                      <a16:colId xmlns:a16="http://schemas.microsoft.com/office/drawing/2014/main" val="4286421216"/>
                    </a:ext>
                  </a:extLst>
                </a:gridCol>
              </a:tblGrid>
              <a:tr h="467710">
                <a:tc>
                  <a:txBody>
                    <a:bodyPr/>
                    <a:lstStyle/>
                    <a:p>
                      <a:pPr marL="0" marR="0" algn="ctr">
                        <a:spcBef>
                          <a:spcPts val="0"/>
                        </a:spcBef>
                        <a:spcAft>
                          <a:spcPts val="0"/>
                        </a:spcAft>
                      </a:pPr>
                      <a:r>
                        <a:rPr lang="en-US" sz="1200">
                          <a:effectLst/>
                        </a:rPr>
                        <a:t>Eligible Costs</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rPr>
                        <a:t>PSH</a:t>
                      </a:r>
                      <a:endParaRPr lang="en-US" sz="1200" dirty="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rPr>
                        <a:t>RRH</a:t>
                      </a:r>
                      <a:endParaRPr lang="en-US" sz="1200" dirty="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rPr>
                        <a:t>TH-RRH</a:t>
                      </a:r>
                      <a:endParaRPr lang="en-US" sz="1200" dirty="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TH</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SSO</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HMIS</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3054933"/>
                  </a:ext>
                </a:extLst>
              </a:tr>
              <a:tr h="233856">
                <a:tc>
                  <a:txBody>
                    <a:bodyPr/>
                    <a:lstStyle/>
                    <a:p>
                      <a:pPr marL="0" marR="0" algn="ctr">
                        <a:spcBef>
                          <a:spcPts val="0"/>
                        </a:spcBef>
                        <a:spcAft>
                          <a:spcPts val="0"/>
                        </a:spcAft>
                      </a:pPr>
                      <a:r>
                        <a:rPr lang="en-US" sz="1200">
                          <a:effectLst/>
                        </a:rPr>
                        <a:t>Leasing</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2704966"/>
                  </a:ext>
                </a:extLst>
              </a:tr>
              <a:tr h="467710">
                <a:tc>
                  <a:txBody>
                    <a:bodyPr/>
                    <a:lstStyle/>
                    <a:p>
                      <a:pPr marL="0" marR="0" algn="ctr">
                        <a:spcBef>
                          <a:spcPts val="0"/>
                        </a:spcBef>
                        <a:spcAft>
                          <a:spcPts val="0"/>
                        </a:spcAft>
                      </a:pPr>
                      <a:r>
                        <a:rPr lang="en-US" sz="1200" dirty="0">
                          <a:effectLst/>
                        </a:rPr>
                        <a:t>Rental Assistance</a:t>
                      </a:r>
                      <a:endParaRPr lang="en-US" sz="1200" dirty="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3433519"/>
                  </a:ext>
                </a:extLst>
              </a:tr>
              <a:tr h="467710">
                <a:tc>
                  <a:txBody>
                    <a:bodyPr/>
                    <a:lstStyle/>
                    <a:p>
                      <a:pPr marL="0" marR="0" algn="ctr">
                        <a:spcBef>
                          <a:spcPts val="0"/>
                        </a:spcBef>
                        <a:spcAft>
                          <a:spcPts val="0"/>
                        </a:spcAft>
                      </a:pPr>
                      <a:r>
                        <a:rPr lang="en-US" sz="1200">
                          <a:effectLst/>
                        </a:rPr>
                        <a:t>Supportive Services</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03413612"/>
                  </a:ext>
                </a:extLst>
              </a:tr>
              <a:tr h="467710">
                <a:tc>
                  <a:txBody>
                    <a:bodyPr/>
                    <a:lstStyle/>
                    <a:p>
                      <a:pPr marL="0" marR="0" algn="ctr">
                        <a:spcBef>
                          <a:spcPts val="0"/>
                        </a:spcBef>
                        <a:spcAft>
                          <a:spcPts val="0"/>
                        </a:spcAft>
                      </a:pPr>
                      <a:r>
                        <a:rPr lang="en-US" sz="1200">
                          <a:effectLst/>
                        </a:rPr>
                        <a:t>Operating Costs</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 </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9010248"/>
                  </a:ext>
                </a:extLst>
              </a:tr>
              <a:tr h="233856">
                <a:tc>
                  <a:txBody>
                    <a:bodyPr/>
                    <a:lstStyle/>
                    <a:p>
                      <a:pPr marL="0" marR="0" algn="ctr">
                        <a:spcBef>
                          <a:spcPts val="0"/>
                        </a:spcBef>
                        <a:spcAft>
                          <a:spcPts val="0"/>
                        </a:spcAft>
                      </a:pPr>
                      <a:r>
                        <a:rPr lang="en-US" sz="1200">
                          <a:effectLst/>
                        </a:rPr>
                        <a:t>HMIS</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5196237"/>
                  </a:ext>
                </a:extLst>
              </a:tr>
              <a:tr h="467710">
                <a:tc>
                  <a:txBody>
                    <a:bodyPr/>
                    <a:lstStyle/>
                    <a:p>
                      <a:pPr marL="0" marR="0" algn="ctr">
                        <a:spcBef>
                          <a:spcPts val="0"/>
                        </a:spcBef>
                        <a:spcAft>
                          <a:spcPts val="0"/>
                        </a:spcAft>
                      </a:pPr>
                      <a:r>
                        <a:rPr lang="en-US" sz="1200" dirty="0" smtClean="0">
                          <a:effectLst/>
                        </a:rPr>
                        <a:t>Administration</a:t>
                      </a:r>
                      <a:endParaRPr lang="en-US" sz="1200" dirty="0">
                        <a:effectLst/>
                        <a:latin typeface="Europa-Regular"/>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X</a:t>
                      </a:r>
                      <a:endParaRPr lang="en-US" sz="1200" dirty="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X</a:t>
                      </a:r>
                      <a:endParaRPr lang="en-US" sz="1200">
                        <a:effectLst/>
                        <a:latin typeface="Europa-Regular"/>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X</a:t>
                      </a:r>
                      <a:endParaRPr lang="en-US" sz="1200" dirty="0">
                        <a:effectLst/>
                        <a:latin typeface="Europa-Regular"/>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6103108"/>
                  </a:ext>
                </a:extLst>
              </a:tr>
            </a:tbl>
          </a:graphicData>
        </a:graphic>
      </p:graphicFrame>
    </p:spTree>
    <p:extLst>
      <p:ext uri="{BB962C8B-B14F-4D97-AF65-F5344CB8AC3E}">
        <p14:creationId xmlns:p14="http://schemas.microsoft.com/office/powerpoint/2010/main" val="1032933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 Details</a:t>
            </a:r>
            <a:endParaRPr lang="en-US" dirty="0"/>
          </a:p>
        </p:txBody>
      </p:sp>
      <p:sp>
        <p:nvSpPr>
          <p:cNvPr id="3" name="Content Placeholder 2"/>
          <p:cNvSpPr>
            <a:spLocks noGrp="1"/>
          </p:cNvSpPr>
          <p:nvPr>
            <p:ph idx="1"/>
          </p:nvPr>
        </p:nvSpPr>
        <p:spPr/>
        <p:txBody>
          <a:bodyPr/>
          <a:lstStyle/>
          <a:p>
            <a:r>
              <a:rPr lang="en-US" b="1" dirty="0" smtClean="0"/>
              <a:t>Leasing</a:t>
            </a:r>
          </a:p>
          <a:p>
            <a:pPr lvl="1"/>
            <a:r>
              <a:rPr lang="en-US" dirty="0" smtClean="0"/>
              <a:t>Pays for leasing space to provide housing or supportive services</a:t>
            </a:r>
          </a:p>
          <a:p>
            <a:pPr lvl="1"/>
            <a:r>
              <a:rPr lang="en-US" dirty="0" smtClean="0"/>
              <a:t>Cannot be used to lease structures owned by the recipient or sub-recipients</a:t>
            </a:r>
          </a:p>
          <a:p>
            <a:r>
              <a:rPr lang="en-US" b="1" dirty="0" smtClean="0"/>
              <a:t>Rental Assistance</a:t>
            </a:r>
          </a:p>
          <a:p>
            <a:pPr lvl="1"/>
            <a:r>
              <a:rPr lang="en-US" dirty="0" smtClean="0"/>
              <a:t>Subsidies provided to participants to help them achieve or maintain housing</a:t>
            </a:r>
          </a:p>
          <a:p>
            <a:pPr lvl="1"/>
            <a:r>
              <a:rPr lang="en-US" dirty="0" smtClean="0"/>
              <a:t>Duration of subsidies vary depending on project type</a:t>
            </a:r>
          </a:p>
          <a:p>
            <a:pPr lvl="1"/>
            <a:r>
              <a:rPr lang="en-US" dirty="0" smtClean="0"/>
              <a:t>Can be tenant-based (moves with participant) or project-based (stays with the unit); however, RRH can only be tenant-based</a:t>
            </a:r>
          </a:p>
          <a:p>
            <a:pPr lvl="1"/>
            <a:r>
              <a:rPr lang="en-US" dirty="0" smtClean="0"/>
              <a:t>Can pay for rent, security deposits (up to 2x rent), and damages (up to equivalent of one month’s </a:t>
            </a:r>
            <a:r>
              <a:rPr lang="en-US" dirty="0" smtClean="0"/>
              <a:t>rent; RRH can’t pay damages)</a:t>
            </a:r>
            <a:endParaRPr lang="en-US" dirty="0"/>
          </a:p>
        </p:txBody>
      </p:sp>
    </p:spTree>
    <p:extLst>
      <p:ext uri="{BB962C8B-B14F-4D97-AF65-F5344CB8AC3E}">
        <p14:creationId xmlns:p14="http://schemas.microsoft.com/office/powerpoint/2010/main" val="7789340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 Details (continued)</a:t>
            </a:r>
            <a:endParaRPr lang="en-US" dirty="0"/>
          </a:p>
        </p:txBody>
      </p:sp>
      <p:sp>
        <p:nvSpPr>
          <p:cNvPr id="3" name="Content Placeholder 2"/>
          <p:cNvSpPr>
            <a:spLocks noGrp="1"/>
          </p:cNvSpPr>
          <p:nvPr>
            <p:ph idx="1"/>
          </p:nvPr>
        </p:nvSpPr>
        <p:spPr/>
        <p:txBody>
          <a:bodyPr>
            <a:normAutofit lnSpcReduction="10000"/>
          </a:bodyPr>
          <a:lstStyle/>
          <a:p>
            <a:r>
              <a:rPr lang="en-US" b="1" dirty="0" smtClean="0"/>
              <a:t>Supportive Services</a:t>
            </a:r>
          </a:p>
          <a:p>
            <a:pPr lvl="1"/>
            <a:r>
              <a:rPr lang="en-US" dirty="0" smtClean="0"/>
              <a:t>Services listed in the </a:t>
            </a:r>
            <a:r>
              <a:rPr lang="en-US" dirty="0" err="1" smtClean="0"/>
              <a:t>CoC</a:t>
            </a:r>
            <a:r>
              <a:rPr lang="en-US" dirty="0" smtClean="0"/>
              <a:t> Program interim rule that addresses a given participant’s specific need that must be met so they can achieve and maintain permanent housing</a:t>
            </a:r>
          </a:p>
          <a:p>
            <a:pPr lvl="1"/>
            <a:r>
              <a:rPr lang="en-US" dirty="0" smtClean="0"/>
              <a:t>Each project type has a specific term during which supportive services must be provided to participants</a:t>
            </a:r>
          </a:p>
          <a:p>
            <a:r>
              <a:rPr lang="en-US" b="1" dirty="0"/>
              <a:t>Specifically Eligible Supportive Services (list is not all-inclusive)</a:t>
            </a:r>
          </a:p>
          <a:p>
            <a:pPr lvl="1"/>
            <a:r>
              <a:rPr lang="en-US" dirty="0"/>
              <a:t>Annual assessments of participant needs</a:t>
            </a:r>
          </a:p>
          <a:p>
            <a:pPr lvl="1"/>
            <a:r>
              <a:rPr lang="en-US" dirty="0"/>
              <a:t>One-time moving costs</a:t>
            </a:r>
          </a:p>
          <a:p>
            <a:pPr lvl="1"/>
            <a:r>
              <a:rPr lang="en-US" dirty="0"/>
              <a:t>Case management (very broadly defined)</a:t>
            </a:r>
          </a:p>
          <a:p>
            <a:pPr lvl="1"/>
            <a:r>
              <a:rPr lang="en-US" dirty="0"/>
              <a:t>Child care</a:t>
            </a:r>
          </a:p>
          <a:p>
            <a:pPr lvl="1"/>
            <a:r>
              <a:rPr lang="en-US" dirty="0"/>
              <a:t>Education services</a:t>
            </a:r>
          </a:p>
          <a:p>
            <a:pPr lvl="1"/>
            <a:endParaRPr lang="en-US" dirty="0" smtClean="0"/>
          </a:p>
        </p:txBody>
      </p:sp>
    </p:spTree>
    <p:extLst>
      <p:ext uri="{BB962C8B-B14F-4D97-AF65-F5344CB8AC3E}">
        <p14:creationId xmlns:p14="http://schemas.microsoft.com/office/powerpoint/2010/main" val="41011790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 Details (continued)</a:t>
            </a:r>
            <a:endParaRPr lang="en-US" dirty="0"/>
          </a:p>
        </p:txBody>
      </p:sp>
      <p:sp>
        <p:nvSpPr>
          <p:cNvPr id="3" name="Content Placeholder 2"/>
          <p:cNvSpPr>
            <a:spLocks noGrp="1"/>
          </p:cNvSpPr>
          <p:nvPr>
            <p:ph idx="1"/>
          </p:nvPr>
        </p:nvSpPr>
        <p:spPr/>
        <p:txBody>
          <a:bodyPr/>
          <a:lstStyle/>
          <a:p>
            <a:r>
              <a:rPr lang="en-US" b="1" dirty="0"/>
              <a:t>Specifically Eligible Supportive Services </a:t>
            </a:r>
            <a:r>
              <a:rPr lang="en-US" b="1" dirty="0" smtClean="0"/>
              <a:t>(continued)</a:t>
            </a:r>
            <a:endParaRPr lang="en-US" b="1" dirty="0"/>
          </a:p>
          <a:p>
            <a:pPr lvl="1"/>
            <a:r>
              <a:rPr lang="en-US" dirty="0" smtClean="0"/>
              <a:t>Employment </a:t>
            </a:r>
            <a:r>
              <a:rPr lang="en-US" dirty="0"/>
              <a:t>assistance and job training</a:t>
            </a:r>
          </a:p>
          <a:p>
            <a:pPr lvl="1"/>
            <a:r>
              <a:rPr lang="en-US" dirty="0"/>
              <a:t>Legal services</a:t>
            </a:r>
          </a:p>
          <a:p>
            <a:pPr lvl="1"/>
            <a:r>
              <a:rPr lang="en-US" dirty="0"/>
              <a:t>Life skills</a:t>
            </a:r>
          </a:p>
          <a:p>
            <a:pPr lvl="1"/>
            <a:r>
              <a:rPr lang="en-US" dirty="0"/>
              <a:t>Mental health </a:t>
            </a:r>
            <a:r>
              <a:rPr lang="en-US" dirty="0" smtClean="0"/>
              <a:t>services</a:t>
            </a:r>
          </a:p>
          <a:p>
            <a:pPr lvl="1"/>
            <a:r>
              <a:rPr lang="en-US" dirty="0" smtClean="0"/>
              <a:t>Outpatient health services </a:t>
            </a:r>
            <a:r>
              <a:rPr lang="en-US" i="1" dirty="0" smtClean="0"/>
              <a:t>(note: inpatient services are NOT eligible)</a:t>
            </a:r>
          </a:p>
          <a:p>
            <a:pPr lvl="1"/>
            <a:r>
              <a:rPr lang="en-US" dirty="0" smtClean="0"/>
              <a:t>Outreach</a:t>
            </a:r>
          </a:p>
          <a:p>
            <a:pPr lvl="1"/>
            <a:r>
              <a:rPr lang="en-US" dirty="0" smtClean="0"/>
              <a:t>Substance abuse treatment services </a:t>
            </a:r>
            <a:r>
              <a:rPr lang="en-US" i="1" dirty="0" smtClean="0"/>
              <a:t>(note: inpatient services are NOT eligible)</a:t>
            </a:r>
            <a:endParaRPr lang="en-US" dirty="0" smtClean="0"/>
          </a:p>
          <a:p>
            <a:pPr lvl="1"/>
            <a:r>
              <a:rPr lang="en-US" dirty="0" smtClean="0"/>
              <a:t>Transportation</a:t>
            </a:r>
          </a:p>
          <a:p>
            <a:pPr lvl="1"/>
            <a:r>
              <a:rPr lang="en-US" dirty="0" smtClean="0"/>
              <a:t>Utility deposits</a:t>
            </a:r>
            <a:endParaRPr lang="en-US" dirty="0"/>
          </a:p>
          <a:p>
            <a:endParaRPr lang="en-US" dirty="0" smtClean="0"/>
          </a:p>
        </p:txBody>
      </p:sp>
    </p:spTree>
    <p:extLst>
      <p:ext uri="{BB962C8B-B14F-4D97-AF65-F5344CB8AC3E}">
        <p14:creationId xmlns:p14="http://schemas.microsoft.com/office/powerpoint/2010/main" val="29232761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 Details (continued)</a:t>
            </a:r>
            <a:endParaRPr lang="en-US" dirty="0"/>
          </a:p>
        </p:txBody>
      </p:sp>
      <p:sp>
        <p:nvSpPr>
          <p:cNvPr id="3" name="Content Placeholder 2"/>
          <p:cNvSpPr>
            <a:spLocks noGrp="1"/>
          </p:cNvSpPr>
          <p:nvPr>
            <p:ph idx="1"/>
          </p:nvPr>
        </p:nvSpPr>
        <p:spPr/>
        <p:txBody>
          <a:bodyPr/>
          <a:lstStyle/>
          <a:p>
            <a:r>
              <a:rPr lang="en-US" b="1" dirty="0"/>
              <a:t>Specifically Eligible Supportive Services </a:t>
            </a:r>
            <a:r>
              <a:rPr lang="en-US" b="1" dirty="0" smtClean="0"/>
              <a:t>(continued)</a:t>
            </a:r>
            <a:endParaRPr lang="en-US" b="1" dirty="0"/>
          </a:p>
          <a:p>
            <a:pPr lvl="1"/>
            <a:r>
              <a:rPr lang="en-US" dirty="0" smtClean="0"/>
              <a:t>Costs incurred by the recipient or sub-recipient directly providing any eligible activity under Supportive Services, including staff salaries/benefits and supplies/materials</a:t>
            </a:r>
            <a:endParaRPr lang="en-US" dirty="0"/>
          </a:p>
          <a:p>
            <a:endParaRPr lang="en-US" dirty="0" smtClean="0"/>
          </a:p>
        </p:txBody>
      </p:sp>
    </p:spTree>
    <p:extLst>
      <p:ext uri="{BB962C8B-B14F-4D97-AF65-F5344CB8AC3E}">
        <p14:creationId xmlns:p14="http://schemas.microsoft.com/office/powerpoint/2010/main" val="2720348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 Details (continued)</a:t>
            </a:r>
            <a:endParaRPr lang="en-US" dirty="0"/>
          </a:p>
        </p:txBody>
      </p:sp>
      <p:sp>
        <p:nvSpPr>
          <p:cNvPr id="3" name="Content Placeholder 2"/>
          <p:cNvSpPr>
            <a:spLocks noGrp="1"/>
          </p:cNvSpPr>
          <p:nvPr>
            <p:ph idx="1"/>
          </p:nvPr>
        </p:nvSpPr>
        <p:spPr/>
        <p:txBody>
          <a:bodyPr/>
          <a:lstStyle/>
          <a:p>
            <a:r>
              <a:rPr lang="en-US" b="1" dirty="0" smtClean="0"/>
              <a:t>Operating Costs</a:t>
            </a:r>
            <a:endParaRPr lang="en-US" b="1" dirty="0"/>
          </a:p>
          <a:p>
            <a:pPr lvl="1"/>
            <a:r>
              <a:rPr lang="en-US" dirty="0" smtClean="0"/>
              <a:t>Day-to-day costs of operating transitional or permanent supportive housing in a single structure or individual housing units</a:t>
            </a:r>
          </a:p>
          <a:p>
            <a:pPr lvl="1"/>
            <a:r>
              <a:rPr lang="en-US" dirty="0" smtClean="0"/>
              <a:t>Includes maintenance/repair, taxes/insurance, utilities, and furniture</a:t>
            </a:r>
          </a:p>
          <a:p>
            <a:pPr lvl="1"/>
            <a:r>
              <a:rPr lang="en-US" dirty="0" smtClean="0"/>
              <a:t>Note: projects CANNOT fund both Rental Assistance and Operating Costs in the same project</a:t>
            </a:r>
          </a:p>
          <a:p>
            <a:r>
              <a:rPr lang="en-US" b="1" dirty="0" smtClean="0"/>
              <a:t>HMIS</a:t>
            </a:r>
          </a:p>
          <a:p>
            <a:pPr lvl="1"/>
            <a:r>
              <a:rPr lang="en-US" dirty="0" smtClean="0"/>
              <a:t>Costs associated with contributing data to HMIS or to an HMIS-comparable database</a:t>
            </a:r>
          </a:p>
          <a:p>
            <a:pPr lvl="1"/>
            <a:r>
              <a:rPr lang="en-US" dirty="0" smtClean="0"/>
              <a:t>Includes equipment and software licenses</a:t>
            </a:r>
          </a:p>
          <a:p>
            <a:pPr lvl="1"/>
            <a:r>
              <a:rPr lang="en-US" dirty="0" smtClean="0"/>
              <a:t>Includes staff time to enter data – which is NOT eligible under other cost categories!</a:t>
            </a:r>
            <a:endParaRPr lang="en-US" dirty="0"/>
          </a:p>
          <a:p>
            <a:endParaRPr lang="en-US" dirty="0" smtClean="0"/>
          </a:p>
        </p:txBody>
      </p:sp>
    </p:spTree>
    <p:extLst>
      <p:ext uri="{BB962C8B-B14F-4D97-AF65-F5344CB8AC3E}">
        <p14:creationId xmlns:p14="http://schemas.microsoft.com/office/powerpoint/2010/main" val="2829226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Costs: Details (continued)</a:t>
            </a:r>
            <a:endParaRPr lang="en-US" dirty="0"/>
          </a:p>
        </p:txBody>
      </p:sp>
      <p:sp>
        <p:nvSpPr>
          <p:cNvPr id="3" name="Content Placeholder 2"/>
          <p:cNvSpPr>
            <a:spLocks noGrp="1"/>
          </p:cNvSpPr>
          <p:nvPr>
            <p:ph idx="1"/>
          </p:nvPr>
        </p:nvSpPr>
        <p:spPr/>
        <p:txBody>
          <a:bodyPr/>
          <a:lstStyle/>
          <a:p>
            <a:r>
              <a:rPr lang="en-US" b="1" dirty="0" smtClean="0"/>
              <a:t>Administrative Costs</a:t>
            </a:r>
            <a:endParaRPr lang="en-US" b="1" dirty="0"/>
          </a:p>
          <a:p>
            <a:pPr lvl="1"/>
            <a:r>
              <a:rPr lang="en-US" dirty="0" smtClean="0"/>
              <a:t>New projects can designate up to 10% of their CoC Program funds for use as Administrative Costs</a:t>
            </a:r>
          </a:p>
          <a:p>
            <a:pPr lvl="1"/>
            <a:r>
              <a:rPr lang="en-US" dirty="0" smtClean="0"/>
              <a:t>Renewal projects must use the same amount of Administrative Costs as in FY17, but may amend their FY18 grant once they’re executed to increase their Administrative Costs percentage up to 10%</a:t>
            </a:r>
          </a:p>
          <a:p>
            <a:pPr lvl="1"/>
            <a:r>
              <a:rPr lang="en-US" dirty="0" smtClean="0"/>
              <a:t>Pays for overall program management, coordination, monitoring, and evaluation</a:t>
            </a:r>
          </a:p>
          <a:p>
            <a:pPr lvl="1"/>
            <a:r>
              <a:rPr lang="en-US" dirty="0" smtClean="0"/>
              <a:t>Specific common Administrative Costs include salaries/benefits/equipment </a:t>
            </a:r>
            <a:r>
              <a:rPr lang="en-US" dirty="0" smtClean="0"/>
              <a:t>costs etc</a:t>
            </a:r>
            <a:r>
              <a:rPr lang="en-US" dirty="0" smtClean="0"/>
              <a:t>. for budgeting and accounting, program administration, and grant reporting</a:t>
            </a:r>
          </a:p>
        </p:txBody>
      </p:sp>
    </p:spTree>
    <p:extLst>
      <p:ext uri="{BB962C8B-B14F-4D97-AF65-F5344CB8AC3E}">
        <p14:creationId xmlns:p14="http://schemas.microsoft.com/office/powerpoint/2010/main" val="4147149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Scoring</a:t>
            </a:r>
            <a:endParaRPr lang="en-US" dirty="0"/>
          </a:p>
        </p:txBody>
      </p:sp>
    </p:spTree>
    <p:extLst>
      <p:ext uri="{BB962C8B-B14F-4D97-AF65-F5344CB8AC3E}">
        <p14:creationId xmlns:p14="http://schemas.microsoft.com/office/powerpoint/2010/main" val="28356190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Projects are divided into two categories for scoring: new projects (from all new project funding pools) and renewal projects</a:t>
            </a:r>
          </a:p>
          <a:p>
            <a:endParaRPr lang="en-US" dirty="0"/>
          </a:p>
          <a:p>
            <a:r>
              <a:rPr lang="en-US" dirty="0" smtClean="0"/>
              <a:t>New projects are scored primarily on their project application, its narratives, and the organization’s demonstrated capacity to implement the project</a:t>
            </a:r>
          </a:p>
          <a:p>
            <a:endParaRPr lang="en-US" dirty="0"/>
          </a:p>
          <a:p>
            <a:r>
              <a:rPr lang="en-US" dirty="0" smtClean="0"/>
              <a:t>Renewal projects are scored primarily on their previous year’s performance data</a:t>
            </a:r>
          </a:p>
          <a:p>
            <a:pPr lvl="1"/>
            <a:r>
              <a:rPr lang="en-US" dirty="0" smtClean="0"/>
              <a:t>Renewal projects whose FY16 grant periods ended on or before December 31, 2017 are scored on their FY16 performance data;</a:t>
            </a:r>
          </a:p>
          <a:p>
            <a:pPr lvl="1"/>
            <a:r>
              <a:rPr lang="en-US" dirty="0" smtClean="0"/>
              <a:t>Renewal projects whose FY16 grant periods ended on or after January 1, 2018 are scored on their FY15 performance data</a:t>
            </a:r>
          </a:p>
        </p:txBody>
      </p:sp>
    </p:spTree>
    <p:extLst>
      <p:ext uri="{BB962C8B-B14F-4D97-AF65-F5344CB8AC3E}">
        <p14:creationId xmlns:p14="http://schemas.microsoft.com/office/powerpoint/2010/main" val="2269380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Amounts – General Funding Pool (New Projects)</a:t>
            </a:r>
            <a:endParaRPr lang="en-US" dirty="0"/>
          </a:p>
        </p:txBody>
      </p:sp>
      <p:sp>
        <p:nvSpPr>
          <p:cNvPr id="3" name="Content Placeholder 2"/>
          <p:cNvSpPr>
            <a:spLocks noGrp="1"/>
          </p:cNvSpPr>
          <p:nvPr>
            <p:ph idx="1"/>
          </p:nvPr>
        </p:nvSpPr>
        <p:spPr/>
        <p:txBody>
          <a:bodyPr/>
          <a:lstStyle/>
          <a:p>
            <a:r>
              <a:rPr lang="en-US" dirty="0" smtClean="0"/>
              <a:t>$976,355 is available for new projects through the General Funding Pool</a:t>
            </a:r>
          </a:p>
          <a:p>
            <a:pPr lvl="1"/>
            <a:r>
              <a:rPr lang="en-US" dirty="0" smtClean="0"/>
              <a:t>Funding from this pool is available to all new project applications, including projects dedicated to serving survivors of domestic violence</a:t>
            </a:r>
          </a:p>
          <a:p>
            <a:pPr lvl="1"/>
            <a:r>
              <a:rPr lang="en-US" dirty="0" smtClean="0"/>
              <a:t>Three project types can be funded through the General Funding Pool:</a:t>
            </a:r>
          </a:p>
          <a:p>
            <a:pPr lvl="2"/>
            <a:r>
              <a:rPr lang="en-US" dirty="0" smtClean="0"/>
              <a:t>Permanent Supportive Housing (PSH);</a:t>
            </a:r>
          </a:p>
          <a:p>
            <a:pPr lvl="2"/>
            <a:r>
              <a:rPr lang="en-US" dirty="0" smtClean="0"/>
              <a:t>Rapid Re-housing (RRH);</a:t>
            </a:r>
          </a:p>
          <a:p>
            <a:pPr lvl="2"/>
            <a:r>
              <a:rPr lang="en-US" dirty="0" smtClean="0"/>
              <a:t>Joint Transitional Housing – Rapid Re-housing (TH-RRH)</a:t>
            </a:r>
          </a:p>
          <a:p>
            <a:pPr lvl="1"/>
            <a:r>
              <a:rPr lang="en-US" dirty="0" smtClean="0"/>
              <a:t>Funding from this Pool is prioritized to each LA BOSCOC Region based on the number of people experiencing homelessness counted during the January 2018 Point in Time (PIT) Count; all Regions were allocated a minimum of $150,000</a:t>
            </a:r>
          </a:p>
          <a:p>
            <a:pPr lvl="2"/>
            <a:endParaRPr lang="en-US" dirty="0" smtClean="0"/>
          </a:p>
        </p:txBody>
      </p:sp>
    </p:spTree>
    <p:extLst>
      <p:ext uri="{BB962C8B-B14F-4D97-AF65-F5344CB8AC3E}">
        <p14:creationId xmlns:p14="http://schemas.microsoft.com/office/powerpoint/2010/main" val="39799178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Criteria</a:t>
            </a:r>
            <a:endParaRPr lang="en-US" dirty="0"/>
          </a:p>
        </p:txBody>
      </p:sp>
      <p:sp>
        <p:nvSpPr>
          <p:cNvPr id="3" name="Content Placeholder 2"/>
          <p:cNvSpPr>
            <a:spLocks noGrp="1"/>
          </p:cNvSpPr>
          <p:nvPr>
            <p:ph idx="1"/>
          </p:nvPr>
        </p:nvSpPr>
        <p:spPr/>
        <p:txBody>
          <a:bodyPr/>
          <a:lstStyle/>
          <a:p>
            <a:r>
              <a:rPr lang="en-US" dirty="0" smtClean="0"/>
              <a:t>Both new and renewal projects are evaluated based on threshold criteria</a:t>
            </a:r>
          </a:p>
          <a:p>
            <a:r>
              <a:rPr lang="en-US" dirty="0" smtClean="0"/>
              <a:t>Projects that don’t meet ALL the threshold criteria are disqualified from the Local Competition and not scored</a:t>
            </a:r>
          </a:p>
        </p:txBody>
      </p:sp>
    </p:spTree>
    <p:extLst>
      <p:ext uri="{BB962C8B-B14F-4D97-AF65-F5344CB8AC3E}">
        <p14:creationId xmlns:p14="http://schemas.microsoft.com/office/powerpoint/2010/main" val="39824648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Project Threshold Criteria</a:t>
            </a:r>
            <a:endParaRPr lang="en-US" dirty="0"/>
          </a:p>
        </p:txBody>
      </p:sp>
      <p:sp>
        <p:nvSpPr>
          <p:cNvPr id="3" name="Content Placeholder 2"/>
          <p:cNvSpPr>
            <a:spLocks noGrp="1"/>
          </p:cNvSpPr>
          <p:nvPr>
            <p:ph idx="1"/>
          </p:nvPr>
        </p:nvSpPr>
        <p:spPr/>
        <p:txBody>
          <a:bodyPr/>
          <a:lstStyle/>
          <a:p>
            <a:r>
              <a:rPr lang="en-US" b="1" dirty="0" smtClean="0"/>
              <a:t>Eligible Applicant: </a:t>
            </a:r>
            <a:r>
              <a:rPr lang="en-US" dirty="0" smtClean="0"/>
              <a:t>is the applicant a non-profit organization, local government, or instrumentality of a local government?</a:t>
            </a:r>
          </a:p>
          <a:p>
            <a:endParaRPr lang="en-US" b="1" dirty="0"/>
          </a:p>
          <a:p>
            <a:r>
              <a:rPr lang="en-US" b="1" dirty="0" smtClean="0"/>
              <a:t>Eligible Population: </a:t>
            </a:r>
            <a:r>
              <a:rPr lang="en-US" dirty="0" smtClean="0"/>
              <a:t>will the project serve an eligible population under its project type? </a:t>
            </a:r>
          </a:p>
          <a:p>
            <a:endParaRPr lang="en-US" b="1" dirty="0"/>
          </a:p>
          <a:p>
            <a:r>
              <a:rPr lang="en-US" b="1" dirty="0" smtClean="0"/>
              <a:t>Eligible Activities: </a:t>
            </a:r>
            <a:r>
              <a:rPr lang="en-US" dirty="0" smtClean="0"/>
              <a:t>will the project engage exclusively in eligible activities?</a:t>
            </a:r>
          </a:p>
          <a:p>
            <a:endParaRPr lang="en-US" b="1" dirty="0"/>
          </a:p>
          <a:p>
            <a:r>
              <a:rPr lang="en-US" b="1" dirty="0" smtClean="0"/>
              <a:t>Match Requirement: </a:t>
            </a:r>
            <a:r>
              <a:rPr lang="en-US" dirty="0" smtClean="0"/>
              <a:t>will the project provide matching funds equal to at least 25% of its CoC Program funds (excluding any funds requested under leasing)?</a:t>
            </a:r>
            <a:endParaRPr lang="en-US" b="1" dirty="0"/>
          </a:p>
        </p:txBody>
      </p:sp>
    </p:spTree>
    <p:extLst>
      <p:ext uri="{BB962C8B-B14F-4D97-AF65-F5344CB8AC3E}">
        <p14:creationId xmlns:p14="http://schemas.microsoft.com/office/powerpoint/2010/main" val="10170794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Project Threshold Criteria (continued)</a:t>
            </a:r>
            <a:endParaRPr lang="en-US" dirty="0"/>
          </a:p>
        </p:txBody>
      </p:sp>
      <p:sp>
        <p:nvSpPr>
          <p:cNvPr id="3" name="Content Placeholder 2"/>
          <p:cNvSpPr>
            <a:spLocks noGrp="1"/>
          </p:cNvSpPr>
          <p:nvPr>
            <p:ph idx="1"/>
          </p:nvPr>
        </p:nvSpPr>
        <p:spPr/>
        <p:txBody>
          <a:bodyPr>
            <a:normAutofit/>
          </a:bodyPr>
          <a:lstStyle/>
          <a:p>
            <a:r>
              <a:rPr lang="en-US" b="1" dirty="0" smtClean="0"/>
              <a:t>Coordinated Entry: </a:t>
            </a:r>
            <a:r>
              <a:rPr lang="en-US" dirty="0" smtClean="0"/>
              <a:t>does the project commit to intake participants exclusively through Coordinated Entry?</a:t>
            </a:r>
            <a:endParaRPr lang="en-US" b="1" dirty="0" smtClean="0"/>
          </a:p>
          <a:p>
            <a:endParaRPr lang="en-US" b="1" dirty="0"/>
          </a:p>
          <a:p>
            <a:r>
              <a:rPr lang="en-US" b="1" dirty="0" smtClean="0"/>
              <a:t>HMIS or HMIS-Comparable Database: </a:t>
            </a:r>
            <a:r>
              <a:rPr lang="en-US" dirty="0" smtClean="0"/>
              <a:t>does the project commit to maintain data in HMIS or an HMIS-comparable database?</a:t>
            </a:r>
          </a:p>
          <a:p>
            <a:pPr lvl="1"/>
            <a:r>
              <a:rPr lang="en-US" dirty="0" smtClean="0"/>
              <a:t>DV providers must use </a:t>
            </a:r>
            <a:r>
              <a:rPr lang="en-US" dirty="0" err="1" smtClean="0"/>
              <a:t>EmpowerDB</a:t>
            </a:r>
            <a:r>
              <a:rPr lang="en-US" dirty="0" smtClean="0"/>
              <a:t> as their HMIS-comparable database</a:t>
            </a:r>
          </a:p>
          <a:p>
            <a:endParaRPr lang="en-US" b="1" dirty="0"/>
          </a:p>
          <a:p>
            <a:r>
              <a:rPr lang="en-US" b="1" dirty="0" smtClean="0"/>
              <a:t>Housing First: </a:t>
            </a:r>
            <a:r>
              <a:rPr lang="en-US" dirty="0" smtClean="0"/>
              <a:t>does the project qualify as using the Housing First model?</a:t>
            </a:r>
            <a:endParaRPr lang="en-US" b="1" dirty="0"/>
          </a:p>
        </p:txBody>
      </p:sp>
    </p:spTree>
    <p:extLst>
      <p:ext uri="{BB962C8B-B14F-4D97-AF65-F5344CB8AC3E}">
        <p14:creationId xmlns:p14="http://schemas.microsoft.com/office/powerpoint/2010/main" val="2065102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Project Threshold Criteria (continued)</a:t>
            </a:r>
            <a:endParaRPr lang="en-US" dirty="0"/>
          </a:p>
        </p:txBody>
      </p:sp>
      <p:sp>
        <p:nvSpPr>
          <p:cNvPr id="3" name="Content Placeholder 2"/>
          <p:cNvSpPr>
            <a:spLocks noGrp="1"/>
          </p:cNvSpPr>
          <p:nvPr>
            <p:ph idx="1"/>
          </p:nvPr>
        </p:nvSpPr>
        <p:spPr/>
        <p:txBody>
          <a:bodyPr>
            <a:normAutofit/>
          </a:bodyPr>
          <a:lstStyle/>
          <a:p>
            <a:r>
              <a:rPr lang="en-US" b="1" dirty="0" smtClean="0"/>
              <a:t>Good Standing: </a:t>
            </a:r>
            <a:r>
              <a:rPr lang="en-US" dirty="0" smtClean="0"/>
              <a:t>is the project’s organization in Good Standing with the LA BOSCOC? There are two requirements for Good Standing:</a:t>
            </a:r>
          </a:p>
          <a:p>
            <a:pPr lvl="1"/>
            <a:r>
              <a:rPr lang="en-US" dirty="0" smtClean="0"/>
              <a:t>At least one staff person from the organization attended at least 3 of the 4 most recent LA BOSCOC General Meetings;</a:t>
            </a:r>
          </a:p>
          <a:p>
            <a:pPr lvl="1"/>
            <a:r>
              <a:rPr lang="en-US" dirty="0" smtClean="0"/>
              <a:t>At least one staff person from the organization is an active member of at least one LA BOSCOC committee, subcommittee, working group, or the LA BOSCOC Board</a:t>
            </a:r>
          </a:p>
          <a:p>
            <a:pPr marL="57150" indent="0">
              <a:buNone/>
            </a:pPr>
            <a:endParaRPr lang="en-US" dirty="0"/>
          </a:p>
          <a:p>
            <a:pPr marL="57150" indent="0">
              <a:buNone/>
            </a:pPr>
            <a:r>
              <a:rPr lang="en-US" dirty="0" smtClean="0"/>
              <a:t>Note: organizations that do not meet the Good Standing requirement may request a waiver; to request a waiver, please email the Continuum of Care Manager</a:t>
            </a:r>
          </a:p>
        </p:txBody>
      </p:sp>
    </p:spTree>
    <p:extLst>
      <p:ext uri="{BB962C8B-B14F-4D97-AF65-F5344CB8AC3E}">
        <p14:creationId xmlns:p14="http://schemas.microsoft.com/office/powerpoint/2010/main" val="39111326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Project Scoring Elements</a:t>
            </a:r>
            <a:endParaRPr lang="en-US" dirty="0"/>
          </a:p>
        </p:txBody>
      </p:sp>
      <p:sp>
        <p:nvSpPr>
          <p:cNvPr id="3" name="Content Placeholder 2"/>
          <p:cNvSpPr>
            <a:spLocks noGrp="1"/>
          </p:cNvSpPr>
          <p:nvPr>
            <p:ph idx="1"/>
          </p:nvPr>
        </p:nvSpPr>
        <p:spPr/>
        <p:txBody>
          <a:bodyPr/>
          <a:lstStyle/>
          <a:p>
            <a:r>
              <a:rPr lang="en-US" dirty="0" smtClean="0"/>
              <a:t>Refer to the New Project Scoring Tool and Scoring Tool Detailed Instructions for comprehensive information about new project scoring elements</a:t>
            </a:r>
          </a:p>
          <a:p>
            <a:endParaRPr lang="en-US" dirty="0" smtClean="0"/>
          </a:p>
          <a:p>
            <a:r>
              <a:rPr lang="en-US" dirty="0" smtClean="0"/>
              <a:t>The following is a list of significant changes to new project scoring elements in FY18</a:t>
            </a:r>
            <a:r>
              <a:rPr lang="en-US" dirty="0" smtClean="0"/>
              <a:t>:</a:t>
            </a:r>
            <a:endParaRPr lang="en-US" dirty="0" smtClean="0"/>
          </a:p>
        </p:txBody>
      </p:sp>
    </p:spTree>
    <p:extLst>
      <p:ext uri="{BB962C8B-B14F-4D97-AF65-F5344CB8AC3E}">
        <p14:creationId xmlns:p14="http://schemas.microsoft.com/office/powerpoint/2010/main" val="30193672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Project Scoring Elements (continued)</a:t>
            </a:r>
            <a:endParaRPr lang="en-US" dirty="0"/>
          </a:p>
        </p:txBody>
      </p:sp>
      <p:sp>
        <p:nvSpPr>
          <p:cNvPr id="3" name="Content Placeholder 2"/>
          <p:cNvSpPr>
            <a:spLocks noGrp="1"/>
          </p:cNvSpPr>
          <p:nvPr>
            <p:ph idx="1"/>
          </p:nvPr>
        </p:nvSpPr>
        <p:spPr/>
        <p:txBody>
          <a:bodyPr/>
          <a:lstStyle/>
          <a:p>
            <a:r>
              <a:rPr lang="en-US" b="1" dirty="0" smtClean="0"/>
              <a:t>Project Beds Dedicated to Chronically Homeless/</a:t>
            </a:r>
            <a:r>
              <a:rPr lang="en-US" b="1" dirty="0" err="1" smtClean="0"/>
              <a:t>DedicatedPLUS</a:t>
            </a:r>
            <a:r>
              <a:rPr lang="en-US" b="1" dirty="0" smtClean="0"/>
              <a:t>: </a:t>
            </a:r>
            <a:r>
              <a:rPr lang="en-US" dirty="0" smtClean="0"/>
              <a:t>point value reduced from 6 to 2</a:t>
            </a:r>
          </a:p>
          <a:p>
            <a:endParaRPr lang="en-US" b="1" dirty="0" smtClean="0"/>
          </a:p>
          <a:p>
            <a:r>
              <a:rPr lang="en-US" b="1" dirty="0" smtClean="0"/>
              <a:t>Rural Parishes: </a:t>
            </a:r>
            <a:r>
              <a:rPr lang="en-US" dirty="0" smtClean="0"/>
              <a:t>projects operating exclusively in rural parishes receive 4 points</a:t>
            </a:r>
          </a:p>
          <a:p>
            <a:endParaRPr lang="en-US" b="1" dirty="0" smtClean="0"/>
          </a:p>
          <a:p>
            <a:r>
              <a:rPr lang="en-US" b="1" dirty="0" smtClean="0"/>
              <a:t>Outreach</a:t>
            </a:r>
            <a:r>
              <a:rPr lang="en-US" b="1" dirty="0" smtClean="0"/>
              <a:t>:</a:t>
            </a:r>
            <a:endParaRPr lang="en-US" dirty="0" smtClean="0"/>
          </a:p>
          <a:p>
            <a:pPr lvl="1"/>
            <a:r>
              <a:rPr lang="en-US" dirty="0" smtClean="0"/>
              <a:t>Projects are required to explain how their outreach integrates into their LA BOSCOC Region’s broader outreach network;</a:t>
            </a:r>
          </a:p>
          <a:p>
            <a:pPr lvl="1"/>
            <a:r>
              <a:rPr lang="en-US" dirty="0" smtClean="0"/>
              <a:t>Projects receive 0 points in this category if they do not employ at least 0.5 FTE outreach workers</a:t>
            </a:r>
            <a:endParaRPr lang="en-US" dirty="0"/>
          </a:p>
        </p:txBody>
      </p:sp>
    </p:spTree>
    <p:extLst>
      <p:ext uri="{BB962C8B-B14F-4D97-AF65-F5344CB8AC3E}">
        <p14:creationId xmlns:p14="http://schemas.microsoft.com/office/powerpoint/2010/main" val="34398257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Project Scoring Elements (continued)</a:t>
            </a:r>
            <a:endParaRPr lang="en-US" dirty="0"/>
          </a:p>
        </p:txBody>
      </p:sp>
      <p:sp>
        <p:nvSpPr>
          <p:cNvPr id="3" name="Content Placeholder 2"/>
          <p:cNvSpPr>
            <a:spLocks noGrp="1"/>
          </p:cNvSpPr>
          <p:nvPr>
            <p:ph idx="1"/>
          </p:nvPr>
        </p:nvSpPr>
        <p:spPr/>
        <p:txBody>
          <a:bodyPr/>
          <a:lstStyle/>
          <a:p>
            <a:r>
              <a:rPr lang="en-US" b="1" dirty="0" smtClean="0"/>
              <a:t>Cost Effectiveness: </a:t>
            </a:r>
            <a:r>
              <a:rPr lang="en-US" dirty="0" smtClean="0"/>
              <a:t>projects now receive up to 6 points for projected cost effectiveness (e.g. projected cost per participant)</a:t>
            </a:r>
          </a:p>
          <a:p>
            <a:endParaRPr lang="en-US" dirty="0"/>
          </a:p>
          <a:p>
            <a:r>
              <a:rPr lang="en-US" b="1" dirty="0" smtClean="0"/>
              <a:t>CoC Participation: </a:t>
            </a:r>
            <a:r>
              <a:rPr lang="en-US" dirty="0" smtClean="0"/>
              <a:t>projects now receive 2 points if their organization participated in both the January 2018 PIT Count and the 2018 HIC</a:t>
            </a:r>
          </a:p>
          <a:p>
            <a:endParaRPr lang="en-US" b="1" dirty="0"/>
          </a:p>
          <a:p>
            <a:r>
              <a:rPr lang="en-US" b="1" dirty="0" smtClean="0"/>
              <a:t>Voluntary Reallocation Bonus: </a:t>
            </a:r>
            <a:r>
              <a:rPr lang="en-US" dirty="0" smtClean="0"/>
              <a:t>projects receive 6 points if their organization voluntarily reallocated a different existing CoC Program project that was eligible for renewal in FY18</a:t>
            </a:r>
            <a:endParaRPr lang="en-US" b="1" dirty="0"/>
          </a:p>
        </p:txBody>
      </p:sp>
    </p:spTree>
    <p:extLst>
      <p:ext uri="{BB962C8B-B14F-4D97-AF65-F5344CB8AC3E}">
        <p14:creationId xmlns:p14="http://schemas.microsoft.com/office/powerpoint/2010/main" val="41681142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Project Threshold Criteria</a:t>
            </a:r>
            <a:endParaRPr lang="en-US" dirty="0"/>
          </a:p>
        </p:txBody>
      </p:sp>
      <p:sp>
        <p:nvSpPr>
          <p:cNvPr id="3" name="Content Placeholder 2"/>
          <p:cNvSpPr>
            <a:spLocks noGrp="1"/>
          </p:cNvSpPr>
          <p:nvPr>
            <p:ph idx="1"/>
          </p:nvPr>
        </p:nvSpPr>
        <p:spPr/>
        <p:txBody>
          <a:bodyPr/>
          <a:lstStyle/>
          <a:p>
            <a:r>
              <a:rPr lang="en-US" dirty="0" smtClean="0"/>
              <a:t>Identical to New Project Threshold Criteria, EXCEPT:</a:t>
            </a:r>
          </a:p>
          <a:p>
            <a:endParaRPr lang="en-US" b="1" dirty="0"/>
          </a:p>
          <a:p>
            <a:r>
              <a:rPr lang="en-US" b="1" dirty="0" smtClean="0"/>
              <a:t>Housing First </a:t>
            </a:r>
            <a:r>
              <a:rPr lang="en-US" dirty="0" smtClean="0"/>
              <a:t>is not a Threshold Criteria for renewal projects; instead, for FY18, it is a scoring element with a large number of points associated</a:t>
            </a:r>
            <a:endParaRPr lang="en-US" b="1" dirty="0"/>
          </a:p>
        </p:txBody>
      </p:sp>
    </p:spTree>
    <p:extLst>
      <p:ext uri="{BB962C8B-B14F-4D97-AF65-F5344CB8AC3E}">
        <p14:creationId xmlns:p14="http://schemas.microsoft.com/office/powerpoint/2010/main" val="41903200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Project Scoring Elements</a:t>
            </a:r>
            <a:endParaRPr lang="en-US" dirty="0"/>
          </a:p>
        </p:txBody>
      </p:sp>
      <p:sp>
        <p:nvSpPr>
          <p:cNvPr id="3" name="Content Placeholder 2"/>
          <p:cNvSpPr>
            <a:spLocks noGrp="1"/>
          </p:cNvSpPr>
          <p:nvPr>
            <p:ph idx="1"/>
          </p:nvPr>
        </p:nvSpPr>
        <p:spPr/>
        <p:txBody>
          <a:bodyPr>
            <a:normAutofit lnSpcReduction="10000"/>
          </a:bodyPr>
          <a:lstStyle/>
          <a:p>
            <a:r>
              <a:rPr lang="en-US" dirty="0" smtClean="0"/>
              <a:t>Refer to the Renewal Project Scoring Tool and Scoring Tool Detailed Instructions for comprehensive information about renewal project scoring elements</a:t>
            </a:r>
          </a:p>
          <a:p>
            <a:endParaRPr lang="en-US" dirty="0" smtClean="0"/>
          </a:p>
          <a:p>
            <a:r>
              <a:rPr lang="en-US" dirty="0" smtClean="0"/>
              <a:t>The following is a list of significant changes to renewal project scoring elements in FY18:</a:t>
            </a:r>
          </a:p>
          <a:p>
            <a:endParaRPr lang="en-US" dirty="0"/>
          </a:p>
          <a:p>
            <a:r>
              <a:rPr lang="en-US" b="1" dirty="0" smtClean="0"/>
              <a:t>Project Beds Dedicated to Chronically Homeless/</a:t>
            </a:r>
            <a:r>
              <a:rPr lang="en-US" b="1" dirty="0" err="1" smtClean="0"/>
              <a:t>DedicatedPLUS</a:t>
            </a:r>
            <a:r>
              <a:rPr lang="en-US" b="1" dirty="0" smtClean="0"/>
              <a:t>: </a:t>
            </a:r>
            <a:r>
              <a:rPr lang="en-US" dirty="0" smtClean="0"/>
              <a:t>point value reduced from 6 to 2</a:t>
            </a:r>
          </a:p>
          <a:p>
            <a:endParaRPr lang="en-US" b="1" dirty="0"/>
          </a:p>
          <a:p>
            <a:r>
              <a:rPr lang="en-US" b="1" dirty="0" smtClean="0"/>
              <a:t>Rural Parishes: </a:t>
            </a:r>
            <a:r>
              <a:rPr lang="en-US" dirty="0" smtClean="0"/>
              <a:t>projects operating exclusively in rural parishes receive 4 points</a:t>
            </a:r>
            <a:endParaRPr lang="en-US" b="1" dirty="0"/>
          </a:p>
        </p:txBody>
      </p:sp>
    </p:spTree>
    <p:extLst>
      <p:ext uri="{BB962C8B-B14F-4D97-AF65-F5344CB8AC3E}">
        <p14:creationId xmlns:p14="http://schemas.microsoft.com/office/powerpoint/2010/main" val="35973021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Project Scoring Elements (continued)</a:t>
            </a:r>
            <a:endParaRPr lang="en-US" dirty="0"/>
          </a:p>
        </p:txBody>
      </p:sp>
      <p:sp>
        <p:nvSpPr>
          <p:cNvPr id="3" name="Content Placeholder 2"/>
          <p:cNvSpPr>
            <a:spLocks noGrp="1"/>
          </p:cNvSpPr>
          <p:nvPr>
            <p:ph idx="1"/>
          </p:nvPr>
        </p:nvSpPr>
        <p:spPr/>
        <p:txBody>
          <a:bodyPr>
            <a:normAutofit/>
          </a:bodyPr>
          <a:lstStyle/>
          <a:p>
            <a:r>
              <a:rPr lang="en-US" b="1" dirty="0" smtClean="0"/>
              <a:t>Utilization Rate: </a:t>
            </a:r>
            <a:r>
              <a:rPr lang="en-US" dirty="0" smtClean="0"/>
              <a:t>projects receive up to 6 points based on their utilization rate (e.g. the number of participants housed on the HIC date divided by the number of beds proposed in that year’s project application)</a:t>
            </a:r>
          </a:p>
          <a:p>
            <a:endParaRPr lang="en-US" b="1" dirty="0"/>
          </a:p>
          <a:p>
            <a:r>
              <a:rPr lang="en-US" b="1" dirty="0" smtClean="0"/>
              <a:t>Cost Effectiveness: </a:t>
            </a:r>
            <a:r>
              <a:rPr lang="en-US" dirty="0" smtClean="0"/>
              <a:t>projects receive up to 6 points based on their cost effectiveness (based on total project budget less supportive services divided by total number of stayers and leavers to permanent housing)</a:t>
            </a:r>
          </a:p>
          <a:p>
            <a:endParaRPr lang="en-US" b="1" dirty="0"/>
          </a:p>
          <a:p>
            <a:r>
              <a:rPr lang="en-US" b="1" dirty="0" smtClean="0"/>
              <a:t>Safety Improved (DV projects only): </a:t>
            </a:r>
            <a:r>
              <a:rPr lang="en-US" dirty="0" smtClean="0"/>
              <a:t>projects receive up to 6 points based on the number of participants who reported their safety improved</a:t>
            </a:r>
            <a:endParaRPr lang="en-US" b="1" dirty="0"/>
          </a:p>
        </p:txBody>
      </p:sp>
    </p:spTree>
    <p:extLst>
      <p:ext uri="{BB962C8B-B14F-4D97-AF65-F5344CB8AC3E}">
        <p14:creationId xmlns:p14="http://schemas.microsoft.com/office/powerpoint/2010/main" val="116294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Amounts – General Funding Pool (New Projects) (continued)</a:t>
            </a:r>
            <a:endParaRPr lang="en-US" dirty="0"/>
          </a:p>
        </p:txBody>
      </p:sp>
      <p:sp>
        <p:nvSpPr>
          <p:cNvPr id="3" name="Content Placeholder 2"/>
          <p:cNvSpPr>
            <a:spLocks noGrp="1"/>
          </p:cNvSpPr>
          <p:nvPr>
            <p:ph idx="1"/>
          </p:nvPr>
        </p:nvSpPr>
        <p:spPr/>
        <p:txBody>
          <a:bodyPr/>
          <a:lstStyle/>
          <a:p>
            <a:pPr lvl="1"/>
            <a:r>
              <a:rPr lang="en-US" dirty="0" smtClean="0"/>
              <a:t>Funding prioritized to a given Region will be awarded to projects operating in that Region that score at least 70% during the CoC Program Local Competition</a:t>
            </a:r>
          </a:p>
          <a:p>
            <a:pPr lvl="1"/>
            <a:r>
              <a:rPr lang="en-US" dirty="0" smtClean="0"/>
              <a:t>Remaining funding will be awarded to projects irrespective of their Region</a:t>
            </a:r>
          </a:p>
          <a:p>
            <a:pPr lvl="1"/>
            <a:r>
              <a:rPr lang="en-US" dirty="0" smtClean="0"/>
              <a:t>The Scoring Committee may, at its discretion, award funds from this Pool to projects from the following project types:</a:t>
            </a:r>
          </a:p>
          <a:p>
            <a:pPr lvl="2"/>
            <a:r>
              <a:rPr lang="en-US" dirty="0" smtClean="0"/>
              <a:t>Homeless Management Information Systems (HMIS);</a:t>
            </a:r>
          </a:p>
          <a:p>
            <a:pPr lvl="2"/>
            <a:r>
              <a:rPr lang="en-US" dirty="0" smtClean="0"/>
              <a:t>Coordinated Entry (SSO-CES)</a:t>
            </a:r>
          </a:p>
        </p:txBody>
      </p:sp>
    </p:spTree>
    <p:extLst>
      <p:ext uri="{BB962C8B-B14F-4D97-AF65-F5344CB8AC3E}">
        <p14:creationId xmlns:p14="http://schemas.microsoft.com/office/powerpoint/2010/main" val="32207118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Project Scoring Elements (continued)</a:t>
            </a:r>
            <a:endParaRPr lang="en-US" dirty="0"/>
          </a:p>
        </p:txBody>
      </p:sp>
      <p:sp>
        <p:nvSpPr>
          <p:cNvPr id="3" name="Content Placeholder 2"/>
          <p:cNvSpPr>
            <a:spLocks noGrp="1"/>
          </p:cNvSpPr>
          <p:nvPr>
            <p:ph idx="1"/>
          </p:nvPr>
        </p:nvSpPr>
        <p:spPr/>
        <p:txBody>
          <a:bodyPr>
            <a:normAutofit/>
          </a:bodyPr>
          <a:lstStyle/>
          <a:p>
            <a:r>
              <a:rPr lang="en-US" b="1" dirty="0" smtClean="0"/>
              <a:t>Fiscal and Programmatic Stability: </a:t>
            </a:r>
            <a:r>
              <a:rPr lang="en-US" dirty="0" smtClean="0"/>
              <a:t>projects receive up to 6 points if they had no outstanding Findings in their most recent LA BOSCOC monitoring and if they had no outstanding issues or concerns on their most recent financial audit</a:t>
            </a:r>
          </a:p>
        </p:txBody>
      </p:sp>
    </p:spTree>
    <p:extLst>
      <p:ext uri="{BB962C8B-B14F-4D97-AF65-F5344CB8AC3E}">
        <p14:creationId xmlns:p14="http://schemas.microsoft.com/office/powerpoint/2010/main" val="21430765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Ranking and Priority Listing</a:t>
            </a:r>
            <a:endParaRPr lang="en-US" dirty="0"/>
          </a:p>
        </p:txBody>
      </p:sp>
    </p:spTree>
    <p:extLst>
      <p:ext uri="{BB962C8B-B14F-4D97-AF65-F5344CB8AC3E}">
        <p14:creationId xmlns:p14="http://schemas.microsoft.com/office/powerpoint/2010/main" val="2563012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Full details can be found on Pages 6-7 of the LA BOSCOC Project Rating, Ranking, and Selection document</a:t>
            </a:r>
          </a:p>
          <a:p>
            <a:r>
              <a:rPr lang="en-US" dirty="0" smtClean="0"/>
              <a:t>Generally speaking:</a:t>
            </a:r>
          </a:p>
          <a:p>
            <a:pPr lvl="1"/>
            <a:r>
              <a:rPr lang="en-US" dirty="0" smtClean="0"/>
              <a:t>Renewal projects are prioritized ahead of new projects;</a:t>
            </a:r>
          </a:p>
          <a:p>
            <a:pPr lvl="1"/>
            <a:r>
              <a:rPr lang="en-US" dirty="0" smtClean="0"/>
              <a:t>PSH and RRH are prioritized ahead of TH-RRH, which is prioritized ahead of TH;</a:t>
            </a:r>
          </a:p>
          <a:p>
            <a:pPr lvl="1"/>
            <a:r>
              <a:rPr lang="en-US" dirty="0" smtClean="0"/>
              <a:t>Housing projects are prioritized ahead of HMIS and SSO projects</a:t>
            </a:r>
          </a:p>
        </p:txBody>
      </p:sp>
    </p:spTree>
    <p:extLst>
      <p:ext uri="{BB962C8B-B14F-4D97-AF65-F5344CB8AC3E}">
        <p14:creationId xmlns:p14="http://schemas.microsoft.com/office/powerpoint/2010/main" val="33217236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Words of Wisdom: Writing Grants for the LA BOSCOC and HUD</a:t>
            </a:r>
            <a:endParaRPr lang="en-US" dirty="0"/>
          </a:p>
        </p:txBody>
      </p:sp>
    </p:spTree>
    <p:extLst>
      <p:ext uri="{BB962C8B-B14F-4D97-AF65-F5344CB8AC3E}">
        <p14:creationId xmlns:p14="http://schemas.microsoft.com/office/powerpoint/2010/main" val="26439569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Writing Advice</a:t>
            </a:r>
            <a:endParaRPr lang="en-US" dirty="0"/>
          </a:p>
        </p:txBody>
      </p:sp>
      <p:sp>
        <p:nvSpPr>
          <p:cNvPr id="5" name="Content Placeholder 4"/>
          <p:cNvSpPr>
            <a:spLocks noGrp="1"/>
          </p:cNvSpPr>
          <p:nvPr>
            <p:ph idx="1"/>
          </p:nvPr>
        </p:nvSpPr>
        <p:spPr/>
        <p:txBody>
          <a:bodyPr/>
          <a:lstStyle/>
          <a:p>
            <a:r>
              <a:rPr lang="en-US" b="1" dirty="0" smtClean="0"/>
              <a:t>Use People First Language, </a:t>
            </a:r>
            <a:r>
              <a:rPr lang="en-US" dirty="0" smtClean="0"/>
              <a:t>e.g. “people experiencing homelessness” rather than “homeless people”</a:t>
            </a:r>
          </a:p>
          <a:p>
            <a:endParaRPr lang="en-US" b="1" dirty="0"/>
          </a:p>
          <a:p>
            <a:r>
              <a:rPr lang="en-US" b="1" dirty="0" smtClean="0"/>
              <a:t>Whenever Possible, Speak HUD. </a:t>
            </a:r>
            <a:r>
              <a:rPr lang="en-US" dirty="0" smtClean="0"/>
              <a:t>Try to reflect the language HUD uses in the FY18 CoC Program NOFA, e.g. “participant” instead of “client.”</a:t>
            </a:r>
          </a:p>
          <a:p>
            <a:endParaRPr lang="en-US" b="1" dirty="0"/>
          </a:p>
          <a:p>
            <a:r>
              <a:rPr lang="en-US" b="1" dirty="0" smtClean="0"/>
              <a:t>Use Correct Terminology. </a:t>
            </a:r>
            <a:r>
              <a:rPr lang="en-US" dirty="0" smtClean="0"/>
              <a:t>SHP no longer exists; use CoC Program instead. Correctly name your project types: permanent supportive housing, rapid re-housing, etc.</a:t>
            </a:r>
            <a:endParaRPr lang="en-US" b="1" dirty="0"/>
          </a:p>
        </p:txBody>
      </p:sp>
    </p:spTree>
    <p:extLst>
      <p:ext uri="{BB962C8B-B14F-4D97-AF65-F5344CB8AC3E}">
        <p14:creationId xmlns:p14="http://schemas.microsoft.com/office/powerpoint/2010/main" val="1565891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Common Mistakes/Best Practices</a:t>
            </a:r>
            <a:endParaRPr lang="en-US" dirty="0"/>
          </a:p>
        </p:txBody>
      </p:sp>
      <p:sp>
        <p:nvSpPr>
          <p:cNvPr id="5" name="Content Placeholder 4"/>
          <p:cNvSpPr>
            <a:spLocks noGrp="1"/>
          </p:cNvSpPr>
          <p:nvPr>
            <p:ph idx="1"/>
          </p:nvPr>
        </p:nvSpPr>
        <p:spPr/>
        <p:txBody>
          <a:bodyPr/>
          <a:lstStyle/>
          <a:p>
            <a:r>
              <a:rPr lang="en-US" b="1" dirty="0" smtClean="0"/>
              <a:t>Applying for non-eligible costs. </a:t>
            </a:r>
            <a:r>
              <a:rPr lang="en-US" dirty="0" smtClean="0"/>
              <a:t>A big offender here is applying for shelter beds; the CoC Program does NOT fund emergency shelter. </a:t>
            </a:r>
          </a:p>
          <a:p>
            <a:endParaRPr lang="en-US" dirty="0" smtClean="0"/>
          </a:p>
          <a:p>
            <a:r>
              <a:rPr lang="en-US" b="1" dirty="0" smtClean="0"/>
              <a:t>Applying for eligible costs under the wrong category. </a:t>
            </a:r>
            <a:r>
              <a:rPr lang="en-US" dirty="0" smtClean="0"/>
              <a:t>The main offender here is applying for eligible admin costs under another budget category (which makes them ineligible). </a:t>
            </a:r>
          </a:p>
          <a:p>
            <a:endParaRPr lang="en-US" dirty="0" smtClean="0"/>
          </a:p>
          <a:p>
            <a:r>
              <a:rPr lang="en-US" b="1" dirty="0" smtClean="0"/>
              <a:t>Applying to serve a non-eligible population. </a:t>
            </a:r>
            <a:r>
              <a:rPr lang="en-US" dirty="0" smtClean="0"/>
              <a:t>CoC Program projects CANNOT serve people who are at risk of homelessness; CoC Program projects are restricted to some combination of people experiencing literal homelessness and/or people fleeing domestic violence.</a:t>
            </a:r>
            <a:endParaRPr lang="en-US" b="1" dirty="0"/>
          </a:p>
        </p:txBody>
      </p:sp>
    </p:spTree>
    <p:extLst>
      <p:ext uri="{BB962C8B-B14F-4D97-AF65-F5344CB8AC3E}">
        <p14:creationId xmlns:p14="http://schemas.microsoft.com/office/powerpoint/2010/main" val="11093863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Mistakes/Best </a:t>
            </a:r>
            <a:r>
              <a:rPr lang="en-US" dirty="0" smtClean="0"/>
              <a:t>Practices (continued)</a:t>
            </a:r>
            <a:endParaRPr lang="en-US" dirty="0"/>
          </a:p>
        </p:txBody>
      </p:sp>
      <p:sp>
        <p:nvSpPr>
          <p:cNvPr id="5" name="Content Placeholder 4"/>
          <p:cNvSpPr>
            <a:spLocks noGrp="1"/>
          </p:cNvSpPr>
          <p:nvPr>
            <p:ph idx="1"/>
          </p:nvPr>
        </p:nvSpPr>
        <p:spPr/>
        <p:txBody>
          <a:bodyPr/>
          <a:lstStyle/>
          <a:p>
            <a:r>
              <a:rPr lang="en-US" b="1" dirty="0" smtClean="0"/>
              <a:t>PSH projects attempt to serve people who do not have a disability. </a:t>
            </a:r>
            <a:r>
              <a:rPr lang="en-US" dirty="0" smtClean="0"/>
              <a:t>In addition to meeting all homelessness criteria, PSH participants MUST have a verified disability.</a:t>
            </a:r>
          </a:p>
          <a:p>
            <a:endParaRPr lang="en-US" dirty="0" smtClean="0"/>
          </a:p>
          <a:p>
            <a:r>
              <a:rPr lang="en-US" b="1" dirty="0" smtClean="0"/>
              <a:t>Project application is inconsistent in how it describes project design, target population, and number of households/participants it will serve. </a:t>
            </a:r>
            <a:r>
              <a:rPr lang="en-US" dirty="0" smtClean="0"/>
              <a:t>Most elements of the project application have both narrative and data components, and those components need to agree with each other – e.g. if your data shows you’re serving 10 people from the youth population, your narratives need to say the same thing.</a:t>
            </a:r>
            <a:endParaRPr lang="en-US" b="1" dirty="0"/>
          </a:p>
          <a:p>
            <a:endParaRPr lang="en-US" b="1" dirty="0"/>
          </a:p>
          <a:p>
            <a:endParaRPr lang="en-US" b="1" dirty="0"/>
          </a:p>
        </p:txBody>
      </p:sp>
    </p:spTree>
    <p:extLst>
      <p:ext uri="{BB962C8B-B14F-4D97-AF65-F5344CB8AC3E}">
        <p14:creationId xmlns:p14="http://schemas.microsoft.com/office/powerpoint/2010/main" val="2707325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Mistakes/Best </a:t>
            </a:r>
            <a:r>
              <a:rPr lang="en-US" dirty="0" smtClean="0"/>
              <a:t>Practices (continued)</a:t>
            </a:r>
            <a:endParaRPr lang="en-US" dirty="0"/>
          </a:p>
        </p:txBody>
      </p:sp>
      <p:sp>
        <p:nvSpPr>
          <p:cNvPr id="5" name="Content Placeholder 4"/>
          <p:cNvSpPr>
            <a:spLocks noGrp="1"/>
          </p:cNvSpPr>
          <p:nvPr>
            <p:ph idx="1"/>
          </p:nvPr>
        </p:nvSpPr>
        <p:spPr/>
        <p:txBody>
          <a:bodyPr/>
          <a:lstStyle/>
          <a:p>
            <a:r>
              <a:rPr lang="en-US" b="1" dirty="0" smtClean="0"/>
              <a:t>HUD releases two sets of instructions for the project application: the question list and the detailed instructions. Answer ALL of the elements listed in the detailed instructions for EACH question. </a:t>
            </a:r>
            <a:r>
              <a:rPr lang="en-US" dirty="0" smtClean="0"/>
              <a:t>If the detailed instructions ask you to describe (1) community needs, (2) target population to be served, and (3) project plan to address housing, answer ALL of those questions – in that order.</a:t>
            </a:r>
          </a:p>
          <a:p>
            <a:endParaRPr lang="en-US" b="1" dirty="0"/>
          </a:p>
          <a:p>
            <a:r>
              <a:rPr lang="en-US" b="1" dirty="0" smtClean="0"/>
              <a:t>Clearly indicate which part of the question you’re answering. </a:t>
            </a:r>
            <a:r>
              <a:rPr lang="en-US" dirty="0" smtClean="0"/>
              <a:t>If a question asks you to “describe the target population to be served,” format your answer like, “This project will serve the following target population…”</a:t>
            </a:r>
            <a:endParaRPr lang="en-US" b="1" dirty="0"/>
          </a:p>
          <a:p>
            <a:endParaRPr lang="en-US" b="1" dirty="0"/>
          </a:p>
          <a:p>
            <a:endParaRPr lang="en-US" b="1" dirty="0"/>
          </a:p>
        </p:txBody>
      </p:sp>
    </p:spTree>
    <p:extLst>
      <p:ext uri="{BB962C8B-B14F-4D97-AF65-F5344CB8AC3E}">
        <p14:creationId xmlns:p14="http://schemas.microsoft.com/office/powerpoint/2010/main" val="38449394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Mistakes/Best </a:t>
            </a:r>
            <a:r>
              <a:rPr lang="en-US" dirty="0" smtClean="0"/>
              <a:t>Practices (continued)</a:t>
            </a:r>
            <a:endParaRPr lang="en-US" dirty="0"/>
          </a:p>
        </p:txBody>
      </p:sp>
      <p:sp>
        <p:nvSpPr>
          <p:cNvPr id="5" name="Content Placeholder 4"/>
          <p:cNvSpPr>
            <a:spLocks noGrp="1"/>
          </p:cNvSpPr>
          <p:nvPr>
            <p:ph idx="1"/>
          </p:nvPr>
        </p:nvSpPr>
        <p:spPr/>
        <p:txBody>
          <a:bodyPr/>
          <a:lstStyle/>
          <a:p>
            <a:r>
              <a:rPr lang="en-US" b="1" dirty="0" smtClean="0"/>
              <a:t>Narratives talk about your agency’s functions rather than your project’s plans. </a:t>
            </a:r>
            <a:r>
              <a:rPr lang="en-US" dirty="0" smtClean="0"/>
              <a:t>The LA BOSCOC and HUD are mostly interested in your project; only include enough information about your agency to establish your bona fides.</a:t>
            </a:r>
          </a:p>
          <a:p>
            <a:endParaRPr lang="en-US" b="1" dirty="0"/>
          </a:p>
          <a:p>
            <a:r>
              <a:rPr lang="en-US" b="1" dirty="0" smtClean="0"/>
              <a:t>Match letter is from the applicant, NOT from the agency providing the match. </a:t>
            </a:r>
            <a:r>
              <a:rPr lang="en-US" dirty="0" smtClean="0"/>
              <a:t>If Acme Agency is applying for RRH and Beta Bank is providing the match, the match letter needs to be from Beta Bank.</a:t>
            </a:r>
            <a:endParaRPr lang="en-US" b="1" dirty="0"/>
          </a:p>
          <a:p>
            <a:endParaRPr lang="en-US" b="1" dirty="0" smtClean="0"/>
          </a:p>
          <a:p>
            <a:r>
              <a:rPr lang="en-US" b="1" dirty="0" smtClean="0"/>
              <a:t>Budget isn’t reasonable. </a:t>
            </a:r>
            <a:r>
              <a:rPr lang="en-US" dirty="0" smtClean="0"/>
              <a:t>Don’t over- or under-ask for anything. LA BOSCOC wants projects that will </a:t>
            </a:r>
            <a:r>
              <a:rPr lang="en-US" dirty="0" smtClean="0"/>
              <a:t>meet participants’ </a:t>
            </a:r>
            <a:r>
              <a:rPr lang="en-US" dirty="0" smtClean="0"/>
              <a:t>needs </a:t>
            </a:r>
            <a:r>
              <a:rPr lang="en-US" smtClean="0"/>
              <a:t>and </a:t>
            </a:r>
            <a:r>
              <a:rPr lang="en-US" smtClean="0"/>
              <a:t>viably </a:t>
            </a:r>
            <a:r>
              <a:rPr lang="en-US" dirty="0" smtClean="0"/>
              <a:t>help them </a:t>
            </a:r>
            <a:r>
              <a:rPr lang="en-US" dirty="0" smtClean="0"/>
              <a:t>achieve permanent housing. </a:t>
            </a:r>
            <a:endParaRPr lang="en-US" b="1" dirty="0"/>
          </a:p>
          <a:p>
            <a:endParaRPr lang="en-US" b="1" dirty="0"/>
          </a:p>
        </p:txBody>
      </p:sp>
    </p:spTree>
    <p:extLst>
      <p:ext uri="{BB962C8B-B14F-4D97-AF65-F5344CB8AC3E}">
        <p14:creationId xmlns:p14="http://schemas.microsoft.com/office/powerpoint/2010/main" val="40938833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Mistakes/Best </a:t>
            </a:r>
            <a:r>
              <a:rPr lang="en-US" dirty="0" smtClean="0"/>
              <a:t>Practices (continued)</a:t>
            </a:r>
            <a:endParaRPr lang="en-US" dirty="0"/>
          </a:p>
        </p:txBody>
      </p:sp>
      <p:sp>
        <p:nvSpPr>
          <p:cNvPr id="5" name="Content Placeholder 4"/>
          <p:cNvSpPr>
            <a:spLocks noGrp="1"/>
          </p:cNvSpPr>
          <p:nvPr>
            <p:ph idx="1"/>
          </p:nvPr>
        </p:nvSpPr>
        <p:spPr/>
        <p:txBody>
          <a:bodyPr/>
          <a:lstStyle/>
          <a:p>
            <a:r>
              <a:rPr lang="en-US" b="1" dirty="0" smtClean="0"/>
              <a:t>Project requests less than 10% admin. </a:t>
            </a:r>
            <a:r>
              <a:rPr lang="en-US" dirty="0" smtClean="0"/>
              <a:t>Unless you have a very good reason not to, request the maximum amount of admin; there is no benefit to requesting less.</a:t>
            </a:r>
          </a:p>
          <a:p>
            <a:endParaRPr lang="en-US" b="1" dirty="0"/>
          </a:p>
          <a:p>
            <a:r>
              <a:rPr lang="en-US" b="1" dirty="0" smtClean="0"/>
              <a:t>Project doesn’t request HMIS funds. </a:t>
            </a:r>
            <a:r>
              <a:rPr lang="en-US" dirty="0" smtClean="0"/>
              <a:t>All projects are required to enter data into HMIS. Entering data into HMIS is only an eligible activity under the HMIS budget category. Make sure you fund your staff to do this work!</a:t>
            </a:r>
            <a:endParaRPr lang="en-US" b="1" dirty="0"/>
          </a:p>
          <a:p>
            <a:endParaRPr lang="en-US" b="1" dirty="0"/>
          </a:p>
        </p:txBody>
      </p:sp>
    </p:spTree>
    <p:extLst>
      <p:ext uri="{BB962C8B-B14F-4D97-AF65-F5344CB8AC3E}">
        <p14:creationId xmlns:p14="http://schemas.microsoft.com/office/powerpoint/2010/main" val="417711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Amounts – General Funding Pool (New Projects) – Regional Breakdown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0329311"/>
              </p:ext>
            </p:extLst>
          </p:nvPr>
        </p:nvGraphicFramePr>
        <p:xfrm>
          <a:off x="801121" y="2396357"/>
          <a:ext cx="8349093" cy="3202358"/>
        </p:xfrm>
        <a:graphic>
          <a:graphicData uri="http://schemas.openxmlformats.org/drawingml/2006/table">
            <a:tbl>
              <a:tblPr firstRow="1" firstCol="1" bandRow="1">
                <a:tableStyleId>{5C22544A-7EE6-4342-B048-85BDC9FD1C3A}</a:tableStyleId>
              </a:tblPr>
              <a:tblGrid>
                <a:gridCol w="2197537">
                  <a:extLst>
                    <a:ext uri="{9D8B030D-6E8A-4147-A177-3AD203B41FA5}">
                      <a16:colId xmlns:a16="http://schemas.microsoft.com/office/drawing/2014/main" val="1794757399"/>
                    </a:ext>
                  </a:extLst>
                </a:gridCol>
                <a:gridCol w="2217656">
                  <a:extLst>
                    <a:ext uri="{9D8B030D-6E8A-4147-A177-3AD203B41FA5}">
                      <a16:colId xmlns:a16="http://schemas.microsoft.com/office/drawing/2014/main" val="574310871"/>
                    </a:ext>
                  </a:extLst>
                </a:gridCol>
                <a:gridCol w="1966950">
                  <a:extLst>
                    <a:ext uri="{9D8B030D-6E8A-4147-A177-3AD203B41FA5}">
                      <a16:colId xmlns:a16="http://schemas.microsoft.com/office/drawing/2014/main" val="2891639320"/>
                    </a:ext>
                  </a:extLst>
                </a:gridCol>
                <a:gridCol w="1966950">
                  <a:extLst>
                    <a:ext uri="{9D8B030D-6E8A-4147-A177-3AD203B41FA5}">
                      <a16:colId xmlns:a16="http://schemas.microsoft.com/office/drawing/2014/main" val="2293056359"/>
                    </a:ext>
                  </a:extLst>
                </a:gridCol>
              </a:tblGrid>
              <a:tr h="972284">
                <a:tc>
                  <a:txBody>
                    <a:bodyPr/>
                    <a:lstStyle/>
                    <a:p>
                      <a:pPr marL="0" marR="0">
                        <a:spcBef>
                          <a:spcPts val="0"/>
                        </a:spcBef>
                        <a:spcAft>
                          <a:spcPts val="0"/>
                        </a:spcAft>
                      </a:pPr>
                      <a:r>
                        <a:rPr lang="en-US" sz="2000" dirty="0">
                          <a:effectLst/>
                        </a:rPr>
                        <a:t>LA BOSCOC Region</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Total # of People Experiencing Homelessness</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 of People Experiencing Homelessness </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General Funding Pool Allocation</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2554774"/>
                  </a:ext>
                </a:extLst>
              </a:tr>
              <a:tr h="324095">
                <a:tc>
                  <a:txBody>
                    <a:bodyPr/>
                    <a:lstStyle/>
                    <a:p>
                      <a:pPr marL="0" marR="0">
                        <a:spcBef>
                          <a:spcPts val="0"/>
                        </a:spcBef>
                        <a:spcAft>
                          <a:spcPts val="0"/>
                        </a:spcAft>
                      </a:pPr>
                      <a:r>
                        <a:rPr lang="en-US" sz="2000" dirty="0">
                          <a:effectLst/>
                        </a:rPr>
                        <a:t>Baton Rouge</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353</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61.39%</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$361,485</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858478"/>
                  </a:ext>
                </a:extLst>
              </a:tr>
              <a:tr h="324095">
                <a:tc>
                  <a:txBody>
                    <a:bodyPr/>
                    <a:lstStyle/>
                    <a:p>
                      <a:pPr marL="0" marR="0">
                        <a:spcBef>
                          <a:spcPts val="0"/>
                        </a:spcBef>
                        <a:spcAft>
                          <a:spcPts val="0"/>
                        </a:spcAft>
                      </a:pPr>
                      <a:r>
                        <a:rPr lang="en-US" sz="2000" dirty="0">
                          <a:effectLst/>
                        </a:rPr>
                        <a:t>Houma</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45</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7.83%</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$150,000</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453858"/>
                  </a:ext>
                </a:extLst>
              </a:tr>
              <a:tr h="324095">
                <a:tc>
                  <a:txBody>
                    <a:bodyPr/>
                    <a:lstStyle/>
                    <a:p>
                      <a:pPr marL="0" marR="0">
                        <a:spcBef>
                          <a:spcPts val="0"/>
                        </a:spcBef>
                        <a:spcAft>
                          <a:spcPts val="0"/>
                        </a:spcAft>
                      </a:pPr>
                      <a:r>
                        <a:rPr lang="en-US" sz="2000" dirty="0">
                          <a:effectLst/>
                        </a:rPr>
                        <a:t>Lake Charles</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161</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28.00%</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$164,870</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341769"/>
                  </a:ext>
                </a:extLst>
              </a:tr>
              <a:tr h="581366">
                <a:tc>
                  <a:txBody>
                    <a:bodyPr/>
                    <a:lstStyle/>
                    <a:p>
                      <a:pPr marL="0" marR="0">
                        <a:spcBef>
                          <a:spcPts val="0"/>
                        </a:spcBef>
                        <a:spcAft>
                          <a:spcPts val="0"/>
                        </a:spcAft>
                      </a:pPr>
                      <a:r>
                        <a:rPr lang="en-US" sz="2000" dirty="0">
                          <a:effectLst/>
                        </a:rPr>
                        <a:t>Natchitoches</a:t>
                      </a:r>
                      <a:r>
                        <a:rPr lang="en-US" sz="2000" dirty="0" smtClean="0">
                          <a:effectLst/>
                        </a:rPr>
                        <a:t>/ Sabine</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0</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0.00%</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$150,000</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3548501"/>
                  </a:ext>
                </a:extLst>
              </a:tr>
              <a:tr h="648189">
                <a:tc>
                  <a:txBody>
                    <a:bodyPr/>
                    <a:lstStyle/>
                    <a:p>
                      <a:pPr marL="0" marR="0">
                        <a:spcBef>
                          <a:spcPts val="0"/>
                        </a:spcBef>
                        <a:spcAft>
                          <a:spcPts val="0"/>
                        </a:spcAft>
                      </a:pPr>
                      <a:r>
                        <a:rPr lang="en-US" sz="2000" dirty="0">
                          <a:effectLst/>
                        </a:rPr>
                        <a:t>Plaquemines</a:t>
                      </a:r>
                      <a:r>
                        <a:rPr lang="en-US" sz="2000" dirty="0" smtClean="0">
                          <a:effectLst/>
                        </a:rPr>
                        <a:t>/ St</a:t>
                      </a:r>
                      <a:r>
                        <a:rPr lang="en-US" sz="2000" dirty="0">
                          <a:effectLst/>
                        </a:rPr>
                        <a:t>. Bernard</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16</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2.78%</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b="0" dirty="0">
                          <a:effectLst/>
                        </a:rPr>
                        <a:t>$150,000</a:t>
                      </a:r>
                      <a:endParaRPr lang="en-US" sz="20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3525452"/>
                  </a:ext>
                </a:extLst>
              </a:tr>
            </a:tbl>
          </a:graphicData>
        </a:graphic>
      </p:graphicFrame>
    </p:spTree>
    <p:extLst>
      <p:ext uri="{BB962C8B-B14F-4D97-AF65-F5344CB8AC3E}">
        <p14:creationId xmlns:p14="http://schemas.microsoft.com/office/powerpoint/2010/main" val="8329162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 BOSCOC and HUD Links	</a:t>
            </a:r>
            <a:endParaRPr lang="en-US" dirty="0"/>
          </a:p>
        </p:txBody>
      </p:sp>
    </p:spTree>
    <p:extLst>
      <p:ext uri="{BB962C8B-B14F-4D97-AF65-F5344CB8AC3E}">
        <p14:creationId xmlns:p14="http://schemas.microsoft.com/office/powerpoint/2010/main" val="21544302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BOSCOC and HUD LINKS</a:t>
            </a:r>
            <a:endParaRPr lang="en-US" dirty="0"/>
          </a:p>
        </p:txBody>
      </p:sp>
      <p:sp>
        <p:nvSpPr>
          <p:cNvPr id="3" name="Content Placeholder 2"/>
          <p:cNvSpPr>
            <a:spLocks noGrp="1"/>
          </p:cNvSpPr>
          <p:nvPr>
            <p:ph idx="1"/>
          </p:nvPr>
        </p:nvSpPr>
        <p:spPr/>
        <p:txBody>
          <a:bodyPr/>
          <a:lstStyle/>
          <a:p>
            <a:r>
              <a:rPr lang="en-US" dirty="0" smtClean="0"/>
              <a:t>All LA BOSCOC application materials and supplemental documents can be </a:t>
            </a:r>
            <a:r>
              <a:rPr lang="en-US" dirty="0"/>
              <a:t>found online at </a:t>
            </a:r>
            <a:r>
              <a:rPr lang="en-US" dirty="0">
                <a:hlinkClick r:id="rId2"/>
              </a:rPr>
              <a:t>https://</a:t>
            </a:r>
            <a:r>
              <a:rPr lang="en-US" dirty="0" smtClean="0">
                <a:hlinkClick r:id="rId2"/>
              </a:rPr>
              <a:t>laboscoc.org/fy18-coc-program-competition</a:t>
            </a:r>
            <a:endParaRPr lang="en-US" dirty="0" smtClean="0"/>
          </a:p>
          <a:p>
            <a:endParaRPr lang="en-US" dirty="0"/>
          </a:p>
          <a:p>
            <a:r>
              <a:rPr lang="en-US" dirty="0" smtClean="0"/>
              <a:t>All HUD application materials and supplemental documents can be </a:t>
            </a:r>
            <a:r>
              <a:rPr lang="en-US" dirty="0"/>
              <a:t>found online at </a:t>
            </a:r>
            <a:r>
              <a:rPr lang="en-US" dirty="0">
                <a:hlinkClick r:id="rId3"/>
              </a:rPr>
              <a:t>https://www.hudexchange.info/programs/e-snaps/fy-2018-coc-program-nofa-coc-program-competition/#</a:t>
            </a:r>
            <a:r>
              <a:rPr lang="en-US" dirty="0" smtClean="0">
                <a:hlinkClick r:id="rId3"/>
              </a:rPr>
              <a:t>nofa-and-notices</a:t>
            </a:r>
            <a:endParaRPr lang="en-US" dirty="0" smtClean="0"/>
          </a:p>
          <a:p>
            <a:endParaRPr lang="en-US" dirty="0" smtClean="0"/>
          </a:p>
          <a:p>
            <a:r>
              <a:rPr lang="en-US" dirty="0" smtClean="0"/>
              <a:t>e-snaps, which is HUD’s online grant platform (e.g. where you create your </a:t>
            </a:r>
            <a:r>
              <a:rPr lang="en-US" dirty="0"/>
              <a:t>project applications), can be found online at </a:t>
            </a:r>
            <a:r>
              <a:rPr lang="en-US" dirty="0">
                <a:hlinkClick r:id="rId4"/>
              </a:rPr>
              <a:t>https://</a:t>
            </a:r>
            <a:r>
              <a:rPr lang="en-US" dirty="0" smtClean="0">
                <a:hlinkClick r:id="rId4"/>
              </a:rPr>
              <a:t>esnaps.hud.gov/grantium/frontOffice.jsf</a:t>
            </a:r>
            <a:endParaRPr lang="en-US" dirty="0" smtClean="0"/>
          </a:p>
          <a:p>
            <a:endParaRPr lang="en-US" dirty="0"/>
          </a:p>
        </p:txBody>
      </p:sp>
    </p:spTree>
    <p:extLst>
      <p:ext uri="{BB962C8B-B14F-4D97-AF65-F5344CB8AC3E}">
        <p14:creationId xmlns:p14="http://schemas.microsoft.com/office/powerpoint/2010/main" val="15086499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Dates</a:t>
            </a:r>
            <a:endParaRPr lang="en-US" dirty="0"/>
          </a:p>
        </p:txBody>
      </p:sp>
    </p:spTree>
    <p:extLst>
      <p:ext uri="{BB962C8B-B14F-4D97-AF65-F5344CB8AC3E}">
        <p14:creationId xmlns:p14="http://schemas.microsoft.com/office/powerpoint/2010/main" val="9386836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Dates</a:t>
            </a:r>
            <a:endParaRPr lang="en-US" dirty="0"/>
          </a:p>
        </p:txBody>
      </p:sp>
      <p:sp>
        <p:nvSpPr>
          <p:cNvPr id="5" name="Content Placeholder 4"/>
          <p:cNvSpPr>
            <a:spLocks noGrp="1"/>
          </p:cNvSpPr>
          <p:nvPr>
            <p:ph idx="1"/>
          </p:nvPr>
        </p:nvSpPr>
        <p:spPr/>
        <p:txBody>
          <a:bodyPr>
            <a:normAutofit/>
          </a:bodyPr>
          <a:lstStyle/>
          <a:p>
            <a:r>
              <a:rPr lang="en-US" dirty="0" smtClean="0"/>
              <a:t>Jul 25: LA BOSCOC hosts Q&amp;A conference call from 1:30 PM to 3:00 PM</a:t>
            </a:r>
          </a:p>
          <a:p>
            <a:endParaRPr lang="en-US" dirty="0"/>
          </a:p>
          <a:p>
            <a:r>
              <a:rPr lang="en-US" dirty="0" smtClean="0"/>
              <a:t>Aug 2: </a:t>
            </a:r>
            <a:r>
              <a:rPr lang="en-US" dirty="0"/>
              <a:t>LA BOSCOC hosts Q&amp;A conference call from 1:30 PM to 3:00 </a:t>
            </a:r>
            <a:r>
              <a:rPr lang="en-US" dirty="0" smtClean="0"/>
              <a:t>PM</a:t>
            </a:r>
          </a:p>
          <a:p>
            <a:endParaRPr lang="en-US" dirty="0"/>
          </a:p>
          <a:p>
            <a:r>
              <a:rPr lang="en-US" b="1" dirty="0" smtClean="0"/>
              <a:t>AUG 16: PROJECT APPS DUE TO LA BOSCOC BY 4 PM CST; </a:t>
            </a:r>
            <a:r>
              <a:rPr lang="en-US" dirty="0" smtClean="0"/>
              <a:t>project application (exported from e-snaps) and project application supplement must be emailed to </a:t>
            </a:r>
            <a:r>
              <a:rPr lang="en-US" dirty="0" smtClean="0">
                <a:hlinkClick r:id="rId2"/>
              </a:rPr>
              <a:t>glevine@lhc.la.gov</a:t>
            </a:r>
            <a:r>
              <a:rPr lang="en-US" dirty="0" smtClean="0"/>
              <a:t> </a:t>
            </a:r>
          </a:p>
          <a:p>
            <a:endParaRPr lang="en-US" b="1" dirty="0"/>
          </a:p>
          <a:p>
            <a:r>
              <a:rPr lang="en-US" b="1" dirty="0" smtClean="0"/>
              <a:t>SEPT 4: ALL ACCEPTED PROJECTS MUST BE FINALIZED AND SUBMITTED TO HUD IN E-SNAPS</a:t>
            </a:r>
          </a:p>
        </p:txBody>
      </p:sp>
    </p:spTree>
    <p:extLst>
      <p:ext uri="{BB962C8B-B14F-4D97-AF65-F5344CB8AC3E}">
        <p14:creationId xmlns:p14="http://schemas.microsoft.com/office/powerpoint/2010/main" val="10066072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r>
              <a:rPr lang="en-US" dirty="0" smtClean="0"/>
              <a:t>You can also email questions – and requests for Good Standing waivers – to Gordon Levine, Continuum of Care Manager, at </a:t>
            </a:r>
            <a:r>
              <a:rPr lang="en-US" dirty="0" smtClean="0">
                <a:hlinkClick r:id="rId2"/>
              </a:rPr>
              <a:t>glevine@lhc.la.gov</a:t>
            </a:r>
            <a:r>
              <a:rPr lang="en-US" dirty="0" smtClean="0"/>
              <a:t> </a:t>
            </a:r>
            <a:endParaRPr lang="en-US" dirty="0"/>
          </a:p>
        </p:txBody>
      </p:sp>
    </p:spTree>
    <p:extLst>
      <p:ext uri="{BB962C8B-B14F-4D97-AF65-F5344CB8AC3E}">
        <p14:creationId xmlns:p14="http://schemas.microsoft.com/office/powerpoint/2010/main" val="41056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Amounts – Domestic Violence (DV) Funding Pool (New Projects)</a:t>
            </a:r>
            <a:endParaRPr lang="en-US" dirty="0"/>
          </a:p>
        </p:txBody>
      </p:sp>
      <p:sp>
        <p:nvSpPr>
          <p:cNvPr id="3" name="Content Placeholder 2"/>
          <p:cNvSpPr>
            <a:spLocks noGrp="1"/>
          </p:cNvSpPr>
          <p:nvPr>
            <p:ph idx="1"/>
          </p:nvPr>
        </p:nvSpPr>
        <p:spPr/>
        <p:txBody>
          <a:bodyPr/>
          <a:lstStyle/>
          <a:p>
            <a:r>
              <a:rPr lang="en-US" dirty="0" smtClean="0"/>
              <a:t>$366,959 is available in the Domestic Violence (DV) Funding Pool</a:t>
            </a:r>
          </a:p>
          <a:p>
            <a:pPr lvl="1"/>
            <a:r>
              <a:rPr lang="en-US" dirty="0" smtClean="0"/>
              <a:t>Funding from this Pool is available exclusively to projects that assist survivors of domestic violence, dating violence, and stalking.</a:t>
            </a:r>
          </a:p>
          <a:p>
            <a:pPr lvl="1"/>
            <a:r>
              <a:rPr lang="en-US" dirty="0" smtClean="0"/>
              <a:t>Funding from this Pool is equally available to all applicants irrespective of the Region in which they propose to operate</a:t>
            </a:r>
          </a:p>
          <a:p>
            <a:pPr lvl="1"/>
            <a:r>
              <a:rPr lang="en-US" dirty="0" smtClean="0"/>
              <a:t>Funding from this Pool will be awarded to up to one project of EACH of the following project types:</a:t>
            </a:r>
          </a:p>
          <a:p>
            <a:pPr lvl="2"/>
            <a:r>
              <a:rPr lang="en-US" dirty="0" smtClean="0"/>
              <a:t>RRH;</a:t>
            </a:r>
          </a:p>
          <a:p>
            <a:pPr lvl="2"/>
            <a:r>
              <a:rPr lang="en-US" dirty="0" smtClean="0"/>
              <a:t>TH-RRH</a:t>
            </a:r>
          </a:p>
        </p:txBody>
      </p:sp>
    </p:spTree>
    <p:extLst>
      <p:ext uri="{BB962C8B-B14F-4D97-AF65-F5344CB8AC3E}">
        <p14:creationId xmlns:p14="http://schemas.microsoft.com/office/powerpoint/2010/main" val="2133303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Amounts – Planning Grant</a:t>
            </a:r>
            <a:endParaRPr lang="en-US" dirty="0"/>
          </a:p>
        </p:txBody>
      </p:sp>
      <p:sp>
        <p:nvSpPr>
          <p:cNvPr id="3" name="Content Placeholder 2"/>
          <p:cNvSpPr>
            <a:spLocks noGrp="1"/>
          </p:cNvSpPr>
          <p:nvPr>
            <p:ph idx="1"/>
          </p:nvPr>
        </p:nvSpPr>
        <p:spPr/>
        <p:txBody>
          <a:bodyPr/>
          <a:lstStyle/>
          <a:p>
            <a:r>
              <a:rPr lang="en-US" dirty="0" smtClean="0"/>
              <a:t>LHC will apply for $488,177 in Planning Grant funding</a:t>
            </a:r>
          </a:p>
          <a:p>
            <a:pPr lvl="1"/>
            <a:r>
              <a:rPr lang="en-US" dirty="0" smtClean="0"/>
              <a:t>The Planning Grant funds the major non-project functions of the LA BOSCOC</a:t>
            </a:r>
          </a:p>
          <a:p>
            <a:pPr lvl="1"/>
            <a:r>
              <a:rPr lang="en-US" dirty="0" smtClean="0"/>
              <a:t>In FY18, LHC projects it will fund three full time positions through the Planning Grant:</a:t>
            </a:r>
          </a:p>
          <a:p>
            <a:pPr lvl="2"/>
            <a:r>
              <a:rPr lang="en-US" dirty="0" smtClean="0"/>
              <a:t>Continuum of Care Manager (Gordon Levine);</a:t>
            </a:r>
          </a:p>
          <a:p>
            <a:pPr lvl="2"/>
            <a:r>
              <a:rPr lang="en-US" dirty="0" smtClean="0"/>
              <a:t>Continuum of Care Coordinator (TBD);</a:t>
            </a:r>
          </a:p>
          <a:p>
            <a:pPr lvl="2"/>
            <a:r>
              <a:rPr lang="en-US" dirty="0" smtClean="0"/>
              <a:t>Coordinated Entry Specialist (TBD)</a:t>
            </a:r>
          </a:p>
        </p:txBody>
      </p:sp>
    </p:spTree>
    <p:extLst>
      <p:ext uri="{BB962C8B-B14F-4D97-AF65-F5344CB8AC3E}">
        <p14:creationId xmlns:p14="http://schemas.microsoft.com/office/powerpoint/2010/main" val="27354635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2927</TotalTime>
  <Words>5720</Words>
  <Application>Microsoft Office PowerPoint</Application>
  <PresentationFormat>Widescreen</PresentationFormat>
  <Paragraphs>470</Paragraphs>
  <Slides>74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74</vt:i4>
      </vt:variant>
    </vt:vector>
  </HeadingPairs>
  <TitlesOfParts>
    <vt:vector size="82" baseType="lpstr">
      <vt:lpstr>Arial</vt:lpstr>
      <vt:lpstr>Calibri</vt:lpstr>
      <vt:lpstr>Europa-Regular</vt:lpstr>
      <vt:lpstr>Times New Roman</vt:lpstr>
      <vt:lpstr>Trebuchet MS</vt:lpstr>
      <vt:lpstr>Wingdings</vt:lpstr>
      <vt:lpstr>Wingdings 3</vt:lpstr>
      <vt:lpstr>Facet</vt:lpstr>
      <vt:lpstr>Continuum of Care (CoC) Program FY 2018 Competition Informational Webinar</vt:lpstr>
      <vt:lpstr>Funding Overview</vt:lpstr>
      <vt:lpstr>Funding Availability</vt:lpstr>
      <vt:lpstr>Funding Amounts - Renewal</vt:lpstr>
      <vt:lpstr>Funding Amounts – General Funding Pool (New Projects)</vt:lpstr>
      <vt:lpstr>Funding Amounts – General Funding Pool (New Projects) (continued)</vt:lpstr>
      <vt:lpstr>Funding Amounts – General Funding Pool (New Projects) – Regional Breakdown</vt:lpstr>
      <vt:lpstr>Funding Amounts – Domestic Violence (DV) Funding Pool (New Projects)</vt:lpstr>
      <vt:lpstr>Funding Amounts – Planning Grant</vt:lpstr>
      <vt:lpstr>Funding Amounts - Visualization</vt:lpstr>
      <vt:lpstr>Continuum of Care Overview</vt:lpstr>
      <vt:lpstr>What is a Continuum of Care?</vt:lpstr>
      <vt:lpstr>Continuums of Care in Louisiana</vt:lpstr>
      <vt:lpstr>Continuums of Care in Louisiana - Map</vt:lpstr>
      <vt:lpstr>Continuums of Care - Nationally</vt:lpstr>
      <vt:lpstr>Terminology</vt:lpstr>
      <vt:lpstr>Main Functions of a Continuum of Care</vt:lpstr>
      <vt:lpstr>Key Concepts</vt:lpstr>
      <vt:lpstr>CoC Program Competition</vt:lpstr>
      <vt:lpstr>Housing First</vt:lpstr>
      <vt:lpstr>Housing First (continued)</vt:lpstr>
      <vt:lpstr>Homeless Management Information System (HMIS)</vt:lpstr>
      <vt:lpstr>Coordinated Entry</vt:lpstr>
      <vt:lpstr>Request for Proposals Overview</vt:lpstr>
      <vt:lpstr>The Big Picture</vt:lpstr>
      <vt:lpstr>The Big Picture (continued)</vt:lpstr>
      <vt:lpstr>The Big Picture (continued)</vt:lpstr>
      <vt:lpstr>Takeaways From the Big Picture</vt:lpstr>
      <vt:lpstr>Takeaways From the Big Picture (continued)</vt:lpstr>
      <vt:lpstr>Takeaways From the Big Picture (continued)</vt:lpstr>
      <vt:lpstr>Takeaways From the Big Picture (continued)</vt:lpstr>
      <vt:lpstr>Project Types and Eligible Activities</vt:lpstr>
      <vt:lpstr>Process Overview</vt:lpstr>
      <vt:lpstr>What Projects Can the CoC Program Fund – Renewal</vt:lpstr>
      <vt:lpstr>What Projects Can the CoC Program Fund – New Projects (General Funding Pool)</vt:lpstr>
      <vt:lpstr>What Projects Can the CoC Program Fund – New Projects (General Funding Pool) (cont’d)</vt:lpstr>
      <vt:lpstr>What Projects Can the CoC Program Fund – New Projects (General Funding Pool) (cont’d)</vt:lpstr>
      <vt:lpstr>What Projects Can the CoC Program Fund – New Projects (DV Funding Pool)</vt:lpstr>
      <vt:lpstr>Eligible Costs</vt:lpstr>
      <vt:lpstr>Ineligible Costs</vt:lpstr>
      <vt:lpstr>Eligible Costs by Project Type</vt:lpstr>
      <vt:lpstr>Eligible Costs: Details</vt:lpstr>
      <vt:lpstr>Eligible Costs: Details (continued)</vt:lpstr>
      <vt:lpstr>Eligible Costs: Details (continued)</vt:lpstr>
      <vt:lpstr>Eligible Costs: Details (continued)</vt:lpstr>
      <vt:lpstr>Eligible Costs: Details (continued)</vt:lpstr>
      <vt:lpstr>Eligible Costs: Details (continued)</vt:lpstr>
      <vt:lpstr>Project Scoring</vt:lpstr>
      <vt:lpstr>Overview</vt:lpstr>
      <vt:lpstr>Threshold Criteria</vt:lpstr>
      <vt:lpstr>New Project Threshold Criteria</vt:lpstr>
      <vt:lpstr>New Project Threshold Criteria (continued)</vt:lpstr>
      <vt:lpstr>New Project Threshold Criteria (continued)</vt:lpstr>
      <vt:lpstr>New Project Scoring Elements</vt:lpstr>
      <vt:lpstr>New Project Scoring Elements (continued)</vt:lpstr>
      <vt:lpstr>New Project Scoring Elements (continued)</vt:lpstr>
      <vt:lpstr>Renewal Project Threshold Criteria</vt:lpstr>
      <vt:lpstr>Renewal Project Scoring Elements</vt:lpstr>
      <vt:lpstr>Renewal Project Scoring Elements (continued)</vt:lpstr>
      <vt:lpstr>Renewal Project Scoring Elements (continued)</vt:lpstr>
      <vt:lpstr>Project Ranking and Priority Listing</vt:lpstr>
      <vt:lpstr>Overview</vt:lpstr>
      <vt:lpstr>Words of Wisdom: Writing Grants for the LA BOSCOC and HUD</vt:lpstr>
      <vt:lpstr>General Writing Advice</vt:lpstr>
      <vt:lpstr>Common Mistakes/Best Practices</vt:lpstr>
      <vt:lpstr>Common Mistakes/Best Practices (continued)</vt:lpstr>
      <vt:lpstr>Common Mistakes/Best Practices (continued)</vt:lpstr>
      <vt:lpstr>Common Mistakes/Best Practices (continued)</vt:lpstr>
      <vt:lpstr>Common Mistakes/Best Practices (continued)</vt:lpstr>
      <vt:lpstr>LA BOSCOC and HUD Links </vt:lpstr>
      <vt:lpstr>LA BOSCOC and HUD LINKS</vt:lpstr>
      <vt:lpstr>Key Dates</vt:lpstr>
      <vt:lpstr>Key Dates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Levine</dc:creator>
  <cp:lastModifiedBy>Gordon Levine</cp:lastModifiedBy>
  <cp:revision>44</cp:revision>
  <dcterms:created xsi:type="dcterms:W3CDTF">2018-07-17T14:53:52Z</dcterms:created>
  <dcterms:modified xsi:type="dcterms:W3CDTF">2018-07-20T12:39:44Z</dcterms:modified>
</cp:coreProperties>
</file>